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3"/>
  </p:notesMasterIdLst>
  <p:sldIdLst>
    <p:sldId id="334" r:id="rId5"/>
    <p:sldId id="442" r:id="rId6"/>
    <p:sldId id="446" r:id="rId7"/>
    <p:sldId id="447" r:id="rId8"/>
    <p:sldId id="448" r:id="rId9"/>
    <p:sldId id="399" r:id="rId10"/>
    <p:sldId id="413" r:id="rId11"/>
    <p:sldId id="414" r:id="rId12"/>
    <p:sldId id="415" r:id="rId13"/>
    <p:sldId id="400" r:id="rId14"/>
    <p:sldId id="420" r:id="rId15"/>
    <p:sldId id="421" r:id="rId16"/>
    <p:sldId id="417" r:id="rId17"/>
    <p:sldId id="352" r:id="rId18"/>
    <p:sldId id="354" r:id="rId19"/>
    <p:sldId id="393" r:id="rId20"/>
    <p:sldId id="411" r:id="rId21"/>
    <p:sldId id="392" r:id="rId22"/>
    <p:sldId id="394" r:id="rId23"/>
    <p:sldId id="395" r:id="rId24"/>
    <p:sldId id="396" r:id="rId25"/>
    <p:sldId id="403" r:id="rId26"/>
    <p:sldId id="404" r:id="rId27"/>
    <p:sldId id="405" r:id="rId28"/>
    <p:sldId id="406" r:id="rId29"/>
    <p:sldId id="407" r:id="rId30"/>
    <p:sldId id="402" r:id="rId31"/>
    <p:sldId id="408" r:id="rId32"/>
    <p:sldId id="409" r:id="rId33"/>
    <p:sldId id="410" r:id="rId34"/>
    <p:sldId id="429" r:id="rId35"/>
    <p:sldId id="428" r:id="rId36"/>
    <p:sldId id="412" r:id="rId37"/>
    <p:sldId id="398" r:id="rId38"/>
    <p:sldId id="422" r:id="rId39"/>
    <p:sldId id="423" r:id="rId40"/>
    <p:sldId id="425" r:id="rId41"/>
    <p:sldId id="424" r:id="rId42"/>
    <p:sldId id="430" r:id="rId43"/>
    <p:sldId id="431" r:id="rId44"/>
    <p:sldId id="432" r:id="rId45"/>
    <p:sldId id="439" r:id="rId46"/>
    <p:sldId id="426" r:id="rId47"/>
    <p:sldId id="427" r:id="rId48"/>
    <p:sldId id="433" r:id="rId49"/>
    <p:sldId id="391" r:id="rId50"/>
    <p:sldId id="434" r:id="rId51"/>
    <p:sldId id="438" r:id="rId52"/>
    <p:sldId id="440" r:id="rId53"/>
    <p:sldId id="435" r:id="rId54"/>
    <p:sldId id="441" r:id="rId55"/>
    <p:sldId id="452" r:id="rId56"/>
    <p:sldId id="453" r:id="rId57"/>
    <p:sldId id="454" r:id="rId58"/>
    <p:sldId id="455" r:id="rId59"/>
    <p:sldId id="388" r:id="rId60"/>
    <p:sldId id="353" r:id="rId61"/>
    <p:sldId id="45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guide" id="{1121A885-35FA-5E49-8B42-453B0A6965DD}">
          <p14:sldIdLst/>
        </p14:section>
        <p14:section name="Title slides" id="{7EE11027-A135-F64A-A311-A99FD9F83366}">
          <p14:sldIdLst>
            <p14:sldId id="334"/>
          </p14:sldIdLst>
        </p14:section>
        <p14:section name="Content slides" id="{7034DD30-B12C-A643-A50D-9833D7D341AC}">
          <p14:sldIdLst>
            <p14:sldId id="442"/>
            <p14:sldId id="446"/>
            <p14:sldId id="447"/>
            <p14:sldId id="448"/>
            <p14:sldId id="399"/>
            <p14:sldId id="413"/>
            <p14:sldId id="414"/>
            <p14:sldId id="415"/>
            <p14:sldId id="400"/>
            <p14:sldId id="420"/>
            <p14:sldId id="421"/>
            <p14:sldId id="417"/>
            <p14:sldId id="352"/>
            <p14:sldId id="354"/>
            <p14:sldId id="393"/>
            <p14:sldId id="411"/>
            <p14:sldId id="392"/>
            <p14:sldId id="394"/>
            <p14:sldId id="395"/>
            <p14:sldId id="396"/>
            <p14:sldId id="403"/>
            <p14:sldId id="404"/>
            <p14:sldId id="405"/>
            <p14:sldId id="406"/>
            <p14:sldId id="407"/>
            <p14:sldId id="402"/>
            <p14:sldId id="408"/>
            <p14:sldId id="409"/>
            <p14:sldId id="410"/>
            <p14:sldId id="429"/>
            <p14:sldId id="428"/>
            <p14:sldId id="412"/>
            <p14:sldId id="398"/>
            <p14:sldId id="422"/>
            <p14:sldId id="423"/>
            <p14:sldId id="425"/>
            <p14:sldId id="424"/>
            <p14:sldId id="430"/>
            <p14:sldId id="431"/>
            <p14:sldId id="432"/>
            <p14:sldId id="439"/>
            <p14:sldId id="426"/>
            <p14:sldId id="427"/>
            <p14:sldId id="433"/>
            <p14:sldId id="391"/>
            <p14:sldId id="434"/>
            <p14:sldId id="438"/>
            <p14:sldId id="440"/>
            <p14:sldId id="435"/>
            <p14:sldId id="441"/>
            <p14:sldId id="452"/>
            <p14:sldId id="453"/>
            <p14:sldId id="454"/>
            <p14:sldId id="455"/>
          </p14:sldIdLst>
        </p14:section>
        <p14:section name="End slide" id="{315FBD29-F089-4E5E-9424-C25CFA120191}">
          <p14:sldIdLst>
            <p14:sldId id="388"/>
          </p14:sldIdLst>
        </p14:section>
        <p14:section name="Useful elements" id="{4CBC3CE5-6B0F-0945-9B95-542AB5985FDF}">
          <p14:sldIdLst>
            <p14:sldId id="353"/>
            <p14:sldId id="456"/>
          </p14:sldIdLst>
        </p14:section>
        <p14:section name="Blank slides" id="{FB42F1D1-8411-E74E-9F52-0F93E4B762A9}">
          <p14:sldIdLst/>
        </p14:section>
        <p14:section name="Divider slides" id="{6D09A376-2952-3947-9079-49234CB3DAB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73B"/>
    <a:srgbClr val="FAF6EF"/>
    <a:srgbClr val="CFD4D8"/>
    <a:srgbClr val="9FA8B1"/>
    <a:srgbClr val="10263B"/>
    <a:srgbClr val="334A00"/>
    <a:srgbClr val="FFFFFF"/>
    <a:srgbClr val="D1E1AC"/>
    <a:srgbClr val="000000"/>
    <a:srgbClr val="92D4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097" autoAdjust="0"/>
  </p:normalViewPr>
  <p:slideViewPr>
    <p:cSldViewPr snapToGrid="0" showGuides="1">
      <p:cViewPr>
        <p:scale>
          <a:sx n="80" d="100"/>
          <a:sy n="80" d="100"/>
        </p:scale>
        <p:origin x="71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5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68" y="38"/>
      </p:cViewPr>
      <p:guideLst/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AB730-C678-F54E-B0F5-84D0A197249E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208CF-6D31-B34E-9D95-EC615C53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00812-EA71-3F7F-D61C-0EFD3B0E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98D1D-E0E5-894F-5F6C-A8187C946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8FD21-0E66-38C0-0078-903656B41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35045-CF99-9274-70AA-7562B22BF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7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A871-377D-138F-FF1A-DC724DFC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80A98-F7F9-DA49-0699-CF3EB6370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DF2E1-2165-4E90-1C3C-4F79D95EA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DF1F-C277-BE65-6D4F-577D5CFB7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1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9D70-4176-E788-9214-C8BAC7D8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87C24-AD41-FC75-0F1E-44EC5B1DE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8EFCA-AFBC-7248-B71D-516F54A63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07875-F9C4-6F0A-954F-9D268D552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F0F9E-1646-0D8F-8000-7BE9D219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C9AB6-8B68-17F6-955E-6BF58FBA5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6B812-A679-06E2-F6A9-42589815E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7667A-3274-8D15-843D-B81783D84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C9092-7313-F99F-E1DA-A33798F1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A646F-E141-E836-31C4-CD2AFD4BC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F336A1-0FEE-8C89-D7BE-C60E8E3A2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1A93-F7A8-D506-FD2D-5B9EDC138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FB499-9A9A-5517-D06C-F67E493A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13819-D8F0-9352-6DA3-284567CF6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919E5-0572-E940-A93A-00CCDC1A4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C21DB-8051-9F9F-3D2E-89A6ECC6C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158C-E838-9F66-A6F1-77BADA2C9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0AE5A-1A6D-F619-9DC9-BE385018F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BC42B-D879-F47C-9A97-9B82B8B2C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8C3B-6A2B-7B8E-FE5C-6FAA54B3A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9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76579-5E5F-7CA7-688E-97D438B57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C91A8-84AD-9C94-4CC1-486DACC7B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9C9C1-400F-0264-B259-0672435DF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4D98-F4FD-C7DC-AB92-96E38BF03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3DA34-A89B-408D-E217-3CE4CD6A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1C9ED-EA2E-78EF-554A-67A2C190D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29499-1AC4-16D0-1902-C6829DFE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119B-F8E6-524A-4EB5-99E7269A7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86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01C6-14EE-0407-B548-92A22D9C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E8034-DA49-BB71-9C5A-ECA594675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9BBFD-BE68-1839-B6CA-3C6089B48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BD36-7D68-F8E4-08F5-8A1D6A81D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C7B2A-36B4-3CDB-FE17-7A5A7D1D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7685C-D2D2-C146-84D8-F499993E5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92854-FCF2-91FB-3798-DADDFEBD5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F077E-D546-69E7-67B6-BBA1C78D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7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BACAE-F072-5CBE-EA03-8CA43D07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5FB0E-8F38-5FC3-4973-0D3E044EA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7876F-5D2E-81DA-E37E-970ACE674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C2579-6383-EC28-1F7D-AE2C3C227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DC064-5045-C32F-C51F-C52273D7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E0D80-9884-0642-5DF8-7F9AB48F7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3A23C-6E44-6B2F-7189-B0D4FCD5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95CA9-5B9A-9938-04F3-B36D5342C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03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DFB-4842-7A44-279C-B5D51E7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23C7F-17A4-6F2C-60FA-FBF9BA256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3F660-FC11-A214-B489-911839672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A7788-5325-5818-79ED-460A9E19A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2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A8C6-3A76-8E2F-C0BF-5CDB4AB6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ADC53-B68B-EC96-3CFF-863277A58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7595D-63CA-CBEB-58B4-80B77BAE6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54F4-7D67-F588-E33E-863039DD9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14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81A5-6188-D9C2-12F9-7C312E9C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85E3F-DE80-5A0A-39EB-B047EA5BD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6BFCE-C2F7-9B60-566D-9CBE8C4F2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13CC7-06FC-86DD-61F2-FB1847744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9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19B2-A67E-A878-70C8-574B6E12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CE7C8-6CCA-D65D-9EDB-AA6D3574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737B9-7D90-09EA-92E0-A777E3275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9A985-251E-F5CF-5FDF-8369CECFE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1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6AAB-8607-1A29-EA60-88EB9EFB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B1D2F-56EE-E2A0-323F-4FBFE4FF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CE893-977C-C098-0055-5BA5F7393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B5B27-66C3-DB20-52B8-E9E5FAC57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7BDAE-FAB6-AFCF-FAC5-00C979DB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550FA-AEDD-286B-A011-955342C11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1F2AA-04B8-9ED9-E302-2BADC25B3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70191-A97E-E5ED-3263-982C3250F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97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BC40-A6A2-7DEE-A840-D15E2ADEF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8FE5B-F0A3-6778-ADB4-E714BFF4C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CCF6E-F2C5-ACE2-D91D-6E59A64B2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5DE90-CD03-1800-3E73-7B035C325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33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6463-BDBD-FD1A-6C19-C55B4411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78C7B-3057-1CCA-1F1A-CE8CB05EF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76E64-F8BA-D44C-789B-C83F9E66A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12F7-A63C-DFEF-DCC9-7E2A79A65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B5FB-35AB-2959-FAAE-723DAF67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D4EBB-3979-CE68-FCA0-55F92314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4C039-F57E-0B7B-CCDE-276F030ED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5FE76-FA7E-07C5-EC59-F33BBC3E1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4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2F24-2B3D-BAB2-D6CD-3AEB82CB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B617C-476F-5005-7D36-7AD791760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6FF6B-99E7-E7A0-B105-8F9042D28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4C8C-2EA8-9C4F-BC88-234AB627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11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AC56-98F9-C4BE-D2A1-6E87DEE8D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1F542-6F7B-6B1F-B464-36C4F8E09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65C1E2-6C9A-6A03-6370-538810D3D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A69D2-083C-C3DD-DF37-24F94206F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83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3AA76-EB84-93FB-5B05-F95FFC0D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0D073-B5CB-C3FC-4B43-3D025ACF1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9E3D6-737D-22A9-648C-5CED87B8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99A03-2D5F-13F3-376D-47616DA04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74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6437E-C02C-ABC7-6962-673528F5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D6243-825D-8637-8A63-BD3DD8C4C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11714-7A88-B006-41BB-FBE8F43A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2908F-926D-3B59-2FF4-1A50456CA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14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52DA-1ADE-7346-0922-D1294269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7D4A4-C95E-59BA-326A-FB596B4AF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3040C-4F68-6968-800F-4B9487BC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1BEF2-21EA-72E5-3B3C-E9C95B788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9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F249-7ACD-A648-D637-4AB64B51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0B6D3-DF81-2601-BE69-4EA9FCF57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B0412-A230-DD49-BF22-2A82302DE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91C28-4EF9-4A75-6B88-D62EB828A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56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7E287-C393-7121-A585-BB163AF5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01D21-803A-842D-BFCE-F84C8CB20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4944-6159-9B4D-CDBB-E6B74F59C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06E98-8E05-7339-9E5A-3EF01346A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20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4CAF-D61A-7D81-D83A-3B65E53C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BD2F8-D7D5-386E-CDF2-D1F1226E0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BDB60-E515-1354-2CB4-CC86966B6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BBBC-ACC0-2C78-94CC-1C4E5BDE9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7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9DE88-8667-32B5-B276-1CD2A21B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DEA52-746A-DDA6-9CB6-D2CCBC834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BD458-6454-5321-CF10-3B9B20A1D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20B9-D141-E8EB-802A-BAE517DE7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32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AEF1-8406-56D2-045B-37FE014E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DCCC9-14A7-07F4-D139-801382FD0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32534-D0A5-49E9-F2B7-5817BE41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BDCAE-2547-E491-09B4-30593541D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4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F751-4061-1E1D-6F58-726672B5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D4737-6C13-1B81-44B7-4D28C3C98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84973-D98A-3780-82F9-DC18918BA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3433A-6314-821A-43FE-7FEE96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46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D6A5-E1B9-5FC9-A34E-1E6C4E4F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3A4A6-3609-5E91-37A1-FC90F2AC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E634D-61CB-3DBA-1B1A-5BA6C7E5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4D5B2-59AA-A7F5-50AA-57FFA0B6E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23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734D-B092-A66E-57FA-DE255BFD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8523D-FED8-DE31-BC3C-318E2391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C57E0-6DEA-7F27-FD40-F6336970C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A99-7353-A999-09FB-E3EA2CAC6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8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3FC0-5CD4-F7CB-95AF-F236724F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DCCB8-CA1B-2DBC-F08D-CBE665A8E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94C0C-6E9B-F483-5573-207CB2BCF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1F13D-70A8-7E6B-7CA4-57E2D5A05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0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19DF-EEA4-6631-6FF0-D1CD8CFF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DE7F5-4433-F1A6-8E6A-450C2916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2314D-8A26-2199-D0B1-A89597BC5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C959B-57B4-9E27-2765-99A25583D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D4ECE-D0F8-85F4-D36F-4B661473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FBF62-CBDD-8FCC-2D93-ADE0D72A6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86324-0EF8-CA12-4E71-DB4B8DDFF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6494A-A400-244C-D1CF-938C5FE47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1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D63F-EC68-EBB9-55AC-12E91187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ADEFA-4E86-7CEF-9B6D-B1D9DC4F5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28AE4-E1D4-B7BD-A85A-D82F796EF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D6F2E-8BB4-BF57-03A0-24CB2405F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9D85A3C1-D82A-B562-D697-12A7A834D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14586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/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196E396-D43A-21AF-902E-40BD0AF6B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Picture Placeholder 2" descr="Partner logo.&#10;">
            <a:extLst>
              <a:ext uri="{FF2B5EF4-FFF2-40B4-BE49-F238E27FC236}">
                <a16:creationId xmlns:a16="http://schemas.microsoft.com/office/drawing/2014/main" id="{A686251C-E48A-AA4A-6E4A-BC5C83A05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568672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Jubil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Jubilee campus with the buildings reflecting in the water.">
            <a:extLst>
              <a:ext uri="{FF2B5EF4-FFF2-40B4-BE49-F238E27FC236}">
                <a16:creationId xmlns:a16="http://schemas.microsoft.com/office/drawing/2014/main" id="{77FD8D84-1679-38C7-0289-DCCDBBF42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E206-4F63-08F4-8670-D6D0CE43D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888207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ky with the GSK Building, Jubilee Campus. This represents sustainability.">
            <a:extLst>
              <a:ext uri="{FF2B5EF4-FFF2-40B4-BE49-F238E27FC236}">
                <a16:creationId xmlns:a16="http://schemas.microsoft.com/office/drawing/2014/main" id="{8E0A4445-18E5-C130-2732-8D1767178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B3F55132-FFB5-5664-C457-AAEEBC1C946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E56D2AD0-5B66-68D3-EC24-8D74D025F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1526601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3474734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372" y="4594902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66907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image of a solder iron and circuit board representing research and the university">
            <a:extLst>
              <a:ext uri="{FF2B5EF4-FFF2-40B4-BE49-F238E27FC236}">
                <a16:creationId xmlns:a16="http://schemas.microsoft.com/office/drawing/2014/main" id="{B2FCE108-38BB-55A0-EDF7-8C8940778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8DF4C-B16B-F94B-4B24-CA9F60B9B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954F94-8460-0421-7AB1-DA51CF9FF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D9DFDB-5A7C-D207-F19E-20F14279B0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E116F-B78E-E6CF-85BA-9F027A61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Picture Placeholder 2" descr="Partner logo.">
            <a:extLst>
              <a:ext uri="{FF2B5EF4-FFF2-40B4-BE49-F238E27FC236}">
                <a16:creationId xmlns:a16="http://schemas.microsoft.com/office/drawing/2014/main" id="{8B1269C2-F17F-E221-0E5A-FBA04F2F1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738334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image of a Petri dish representing research at the university.">
            <a:extLst>
              <a:ext uri="{FF2B5EF4-FFF2-40B4-BE49-F238E27FC236}">
                <a16:creationId xmlns:a16="http://schemas.microsoft.com/office/drawing/2014/main" id="{960DD3FF-75B1-18A9-9303-69E04FC3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850A0-B8B9-FF66-3068-158E81F69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68000">
                <a:schemeClr val="bg1">
                  <a:alpha val="77000"/>
                </a:schemeClr>
              </a:gs>
              <a:gs pos="0">
                <a:schemeClr val="bg1">
                  <a:alpha val="90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University of Nottingham logo">
            <a:extLst>
              <a:ext uri="{FF2B5EF4-FFF2-40B4-BE49-F238E27FC236}">
                <a16:creationId xmlns:a16="http://schemas.microsoft.com/office/drawing/2014/main" id="{FE1D6E92-5290-1C2E-0615-02172335E21D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3751951F-6AEC-26B3-51D3-81A4705EA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1C3934D-A361-752E-306D-CABE6FAC90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713FE3-C318-030C-E350-B79800091D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4A1B2BA-B0FF-65C8-752C-032EA5940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E868E9B4-6EE2-4451-F95E-40AABDC86B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52259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knowledge_ex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tudents with a lecturer in a classroom">
            <a:extLst>
              <a:ext uri="{FF2B5EF4-FFF2-40B4-BE49-F238E27FC236}">
                <a16:creationId xmlns:a16="http://schemas.microsoft.com/office/drawing/2014/main" id="{ACBFB2E8-6E89-BBAA-618E-AEFB63004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9D4243-D09B-4010-00ED-52DEA9510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>
                  <a:alpha val="7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University of Nottingham logo">
            <a:extLst>
              <a:ext uri="{FF2B5EF4-FFF2-40B4-BE49-F238E27FC236}">
                <a16:creationId xmlns:a16="http://schemas.microsoft.com/office/drawing/2014/main" id="{99F41044-EE70-E9F2-8436-AFD161FB20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066223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 indoor looking at printed posters to represent the arts faculty at the university">
            <a:extLst>
              <a:ext uri="{FF2B5EF4-FFF2-40B4-BE49-F238E27FC236}">
                <a16:creationId xmlns:a16="http://schemas.microsoft.com/office/drawing/2014/main" id="{9C68E323-7A9A-640F-9BA6-836C099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ABB96-EBB8-3E88-4702-73479B334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14686114-02E6-D92C-A5FC-B12555FEF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59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social_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udent sitting in a library reading a book to represent social sciences faculty">
            <a:extLst>
              <a:ext uri="{FF2B5EF4-FFF2-40B4-BE49-F238E27FC236}">
                <a16:creationId xmlns:a16="http://schemas.microsoft.com/office/drawing/2014/main" id="{B565E0CA-EE73-59A5-7B15-8184F1AF3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2" y="0"/>
            <a:ext cx="1219703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8267CD-D760-80CB-6ECD-FEC9C2891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/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 descr="The University of Nottingham logo.">
            <a:extLst>
              <a:ext uri="{FF2B5EF4-FFF2-40B4-BE49-F238E27FC236}">
                <a16:creationId xmlns:a16="http://schemas.microsoft.com/office/drawing/2014/main" id="{F5B6BDB7-93E8-A9D5-A974-108B82ACE397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666655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 wearing goggles while operating machinery to represent the engineering faculty">
            <a:extLst>
              <a:ext uri="{FF2B5EF4-FFF2-40B4-BE49-F238E27FC236}">
                <a16:creationId xmlns:a16="http://schemas.microsoft.com/office/drawing/2014/main" id="{937042E3-1F94-D876-D855-C0086C1E1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C677D0-4A7D-B2D4-5884-B7CA0698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52000">
                <a:schemeClr val="bg1">
                  <a:alpha val="60000"/>
                </a:schemeClr>
              </a:gs>
              <a:gs pos="0">
                <a:schemeClr val="bg1"/>
              </a:gs>
              <a:gs pos="77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 descr="University of Nottingham logo">
            <a:extLst>
              <a:ext uri="{FF2B5EF4-FFF2-40B4-BE49-F238E27FC236}">
                <a16:creationId xmlns:a16="http://schemas.microsoft.com/office/drawing/2014/main" id="{183F7270-4379-F8B2-5D8E-518A76505B08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&#10;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62572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93E08E4-1BF9-8CA3-4C65-FF7B43AB2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">
            <a:extLst>
              <a:ext uri="{FF2B5EF4-FFF2-40B4-BE49-F238E27FC236}">
                <a16:creationId xmlns:a16="http://schemas.microsoft.com/office/drawing/2014/main" id="{320CE6D5-BD3C-E1D9-4759-3B4EA6BE4B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57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2D73A5-D9F3-41EE-E7DB-D68266D900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4708EE-9DCC-D954-B2AB-46FED4C0E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33AEE-5A46-6AD6-1141-0D13DA32B8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236E9D49-337F-82A4-1332-A4CD0B82E4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7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15DABD73-1F59-7DE4-286D-42E72C4D3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1077D18-4A41-F2FC-BDBD-1952BE2667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4" name="Picture Placeholder 2" descr="Partner logo.">
            <a:extLst>
              <a:ext uri="{FF2B5EF4-FFF2-40B4-BE49-F238E27FC236}">
                <a16:creationId xmlns:a16="http://schemas.microsoft.com/office/drawing/2014/main" id="{CBC67323-FEAE-C279-D467-27C99A9CED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24218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4F4275-3E4F-D80E-F9C8-47C67E6181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1D309B2-0B3C-7544-CF55-A9DA0836EA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F9965-8A47-94FA-C04E-A27D2EA8D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17790C14-E84E-D22B-241E-70A189E4A8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0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8903FF-2ED4-C86B-64A8-AC2ED1D19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5196FB-C293-6637-2C20-F6F5A3B3F2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EF38FB-2DE7-E0FC-2BEF-2C1C30101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D29B8919-ECAB-740A-54B2-F6ADBF999E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9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ity of Nottingham castle icon">
            <a:extLst>
              <a:ext uri="{FF2B5EF4-FFF2-40B4-BE49-F238E27FC236}">
                <a16:creationId xmlns:a16="http://schemas.microsoft.com/office/drawing/2014/main" id="{ABE46430-C869-FB5B-1543-5658FF4DB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0F4B7E7B-C184-0FD6-967A-1495A016A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67CB6-25ED-5142-E060-0D1155D689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93F1-6799-698D-3691-2B55FC98E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35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4674787E-5F7F-8AEF-E91C-288651325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12E4A-B2A7-E044-D5F9-97AD9A7D5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034DB-22D0-BF2A-EC1A-44865177D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6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EE74AC68-18AF-B6C5-ADFC-35E4DB4B9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B7C56-46BC-877A-A8BB-101B90BFD2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F8BB8-6D58-2478-03AA-191002128E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6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73FB3-9B19-99C1-3D3B-5F99A94D0E99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92D4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FC18C2-35C0-6A2D-7CC1-B9CB79EDB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341100" cy="4860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9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BF756-7938-DF8A-6396-399256C9906D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7C0ADF4-0D4B-B1BD-FF64-E8E53769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1BA355-872A-DEBD-83F0-DEB26F4073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2" y="1358900"/>
            <a:ext cx="11333076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377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9B2B3E-7582-7286-13C3-D6FB10512B0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7E7DBA9-86CE-B2F4-C934-CC6EEA02C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03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81FBF-FF29-7EEB-B956-87316803BB80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4CF4F-FADD-27CF-D87D-D9D07A4A1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7C9B7B-EA93-3AB0-06E0-7F98E483636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7856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EDEE7F-F97B-7B97-02BF-AF74423C78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19012"/>
            <a:ext cx="5211677" cy="2700813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23B47-37ED-75C0-0F34-9D3C03F7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8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VR headset and holding their hands up to represent research at the university">
            <a:extLst>
              <a:ext uri="{FF2B5EF4-FFF2-40B4-BE49-F238E27FC236}">
                <a16:creationId xmlns:a16="http://schemas.microsoft.com/office/drawing/2014/main" id="{88BA64FE-DCFE-E987-F49F-BD6E89D41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93D777-56E9-B4C4-902D-3069A7237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>
                  <a:alpha val="98824"/>
                </a:srgbClr>
              </a:gs>
              <a:gs pos="93000">
                <a:srgbClr val="1026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6D8DE2-D7AF-CBE9-C1E8-EFF240B064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683EFB-0B47-EE2D-87FD-BFB068E2BC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233DC0-9F51-CF33-DAEF-5730C67424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3" name="Picture Placeholder 2" descr="Partner logo.">
            <a:extLst>
              <a:ext uri="{FF2B5EF4-FFF2-40B4-BE49-F238E27FC236}">
                <a16:creationId xmlns:a16="http://schemas.microsoft.com/office/drawing/2014/main" id="{AB9F89D2-B938-55F7-2390-59CE40180F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25270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63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6A886-E557-330B-11EE-42F5D3EE412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3473" y="1812413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079674-2601-E1DB-B666-2D0B774D04F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3473" y="2623569"/>
            <a:ext cx="5211677" cy="359625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73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14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50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5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subtitle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40315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39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AA1B0-C99D-5E34-36D6-FAE430BD2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55204-F707-A2D7-9431-4397130C1DC7}"/>
              </a:ext>
            </a:extLst>
          </p:cNvPr>
          <p:cNvSpPr txBox="1"/>
          <p:nvPr userDrawn="1"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91C6-3DB9-F614-38EC-2285A437201C}"/>
              </a:ext>
            </a:extLst>
          </p:cNvPr>
          <p:cNvSpPr txBox="1"/>
          <p:nvPr userDrawn="1"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90D3A-884C-1A78-8C9D-522CF00F72B3}"/>
              </a:ext>
            </a:extLst>
          </p:cNvPr>
          <p:cNvSpPr txBox="1"/>
          <p:nvPr userDrawn="1"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828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A62D1B7-1580-A1C2-197B-0F085CE1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1A70D-F4F8-FBC6-92C6-09996629C5F8}"/>
              </a:ext>
            </a:extLst>
          </p:cNvPr>
          <p:cNvSpPr txBox="1"/>
          <p:nvPr userDrawn="1"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8888D-3FC8-5D56-A009-4CF75EA4CDC4}"/>
              </a:ext>
            </a:extLst>
          </p:cNvPr>
          <p:cNvSpPr txBox="1"/>
          <p:nvPr userDrawn="1"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B0D2A-C2E3-F25D-53F4-CF13865C9109}"/>
              </a:ext>
            </a:extLst>
          </p:cNvPr>
          <p:cNvSpPr txBox="1"/>
          <p:nvPr userDrawn="1"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71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74EC4-F077-7ACF-63E6-7A6072899E7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44ED2-A07C-2BEB-4CC6-8EE32AF09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8B36-7136-2B46-5099-B25A0C21EF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13B074-6D4D-5E65-E763-4CBE80D6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9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FCFD66-2782-25FD-4B6B-8E3FBA800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students walking outside at the Jubilee campus">
            <a:extLst>
              <a:ext uri="{FF2B5EF4-FFF2-40B4-BE49-F238E27FC236}">
                <a16:creationId xmlns:a16="http://schemas.microsoft.com/office/drawing/2014/main" id="{F3A6E300-C087-BDE0-B7B6-C71E0D2AF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66575-181D-0C2D-D064-10CE7F26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7DCA2C24-5EEB-AB5B-F13B-1437BFDCD4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28B6B83-73D3-39B9-342E-9B160749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D2952EF-E6DB-4C48-B20B-247CE28572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54BEC63-1276-D73F-6E8D-64F2FF3847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5" name="Picture Placeholder 2" descr="Partner logo.&#10;">
            <a:extLst>
              <a:ext uri="{FF2B5EF4-FFF2-40B4-BE49-F238E27FC236}">
                <a16:creationId xmlns:a16="http://schemas.microsoft.com/office/drawing/2014/main" id="{87051EF0-A3DE-6CC6-7FB7-69634DED9E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06930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E44EC-D851-12E4-A4FC-326A1D3AE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pic>
        <p:nvPicPr>
          <p:cNvPr id="27" name="Picture 26" descr="Image of the Trent Building through the trees">
            <a:extLst>
              <a:ext uri="{FF2B5EF4-FFF2-40B4-BE49-F238E27FC236}">
                <a16:creationId xmlns:a16="http://schemas.microsoft.com/office/drawing/2014/main" id="{9E54FF2A-2B74-5BA4-CF40-EC745ED38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9000"/>
            <a:ext cx="3035299" cy="3429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DCCA7DA-43AB-3A07-EF33-FACF17E6C0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30353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5592" y="3429000"/>
            <a:ext cx="3060408" cy="3429000"/>
          </a:xfrm>
          <a:prstGeom prst="rect">
            <a:avLst/>
          </a:prstGeom>
          <a:solidFill>
            <a:srgbClr val="66C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D4FDFF-01CC-7D91-5FE8-76C56AA43E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5300" y="3429000"/>
            <a:ext cx="3060700" cy="3429000"/>
          </a:xfrm>
          <a:prstGeom prst="rect">
            <a:avLst/>
          </a:prstGeom>
        </p:spPr>
        <p:txBody>
          <a:bodyPr lIns="360000" tIns="360000" rIns="360000" bIns="90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F8E0CD1-94EB-05D7-D056-7768B00D4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3046458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767FC-B0EE-2180-5D56-1FD4F2E49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0"/>
            <a:ext cx="3035592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D5F2ED6-EDF6-AE45-DB32-B0BFFD4C0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0358" y="0"/>
            <a:ext cx="3021642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3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5" name="Picture 4" descr="Two students looking at a computer together.">
            <a:extLst>
              <a:ext uri="{FF2B5EF4-FFF2-40B4-BE49-F238E27FC236}">
                <a16:creationId xmlns:a16="http://schemas.microsoft.com/office/drawing/2014/main" id="{E088E9FE-9D2F-707D-553D-DD7D8D0BF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071" y="3429001"/>
            <a:ext cx="6116930" cy="3429000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5B60017-6E9F-37A8-BC85-B1B623D25C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47ADA44-5ECF-D81F-2E99-B0A321C86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1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FA4EF-A742-5BA9-C34E-7BBDD53BD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6095998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3120BCC-8BEC-DF67-24F5-634A4A8C8B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473" y="3429000"/>
            <a:ext cx="5662527" cy="3429000"/>
          </a:xfrm>
          <a:prstGeom prst="rect">
            <a:avLst/>
          </a:prstGeom>
        </p:spPr>
        <p:txBody>
          <a:bodyPr lIns="0" tIns="360000" rIns="360000" bIns="900000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0674E-8EA7-AED4-D11A-4B5776ED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10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B2B333-8E79-CCA2-11F6-ACE5708FCD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5656600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7" name="Picture 6" descr="A group of students sitting at a table discussing their notes">
            <a:extLst>
              <a:ext uri="{FF2B5EF4-FFF2-40B4-BE49-F238E27FC236}">
                <a16:creationId xmlns:a16="http://schemas.microsoft.com/office/drawing/2014/main" id="{277CEDCB-2DF9-43E7-3E2C-8D6555253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950" y="3429000"/>
            <a:ext cx="6082050" cy="3429000"/>
          </a:xfrm>
          <a:prstGeom prst="rect">
            <a:avLst/>
          </a:prstGeom>
        </p:spPr>
      </p:pic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12BCA2A-7A54-C6A7-06AA-26279F9F3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DEC5A4-D2F7-DF4A-E9B6-9EEEB81A0D46}"/>
              </a:ext>
            </a:extLst>
          </p:cNvPr>
          <p:cNvSpPr txBox="1">
            <a:spLocks/>
          </p:cNvSpPr>
          <p:nvPr userDrawn="1"/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0EACED-CA5D-B048-836B-BF30EF0E914A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74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39AFA-7D75-A7A1-4DAF-0ABAD9DF1B34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7E610-1FA4-7CBB-1A5C-327EEBFC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9" name="Picture 8" descr="Picture of a goose at the Jubilee campus surrounded by grass and yellow flowers.&#10;">
            <a:extLst>
              <a:ext uri="{FF2B5EF4-FFF2-40B4-BE49-F238E27FC236}">
                <a16:creationId xmlns:a16="http://schemas.microsoft.com/office/drawing/2014/main" id="{D44FE04A-D494-B805-4FFC-3E58CDD22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0" y="0"/>
            <a:ext cx="6088160" cy="6858000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3D460CB-C830-EC38-98D8-0FCA20D78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0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1D539C-2810-8838-FCB1-661F2CC4B5E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230BE-0CFA-E6A8-3D27-DD65772DD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5DF16-3906-148C-E1CC-C228D62951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4" name="Picture 3" descr="Student sitting at a table looking up in thought">
            <a:extLst>
              <a:ext uri="{FF2B5EF4-FFF2-40B4-BE49-F238E27FC236}">
                <a16:creationId xmlns:a16="http://schemas.microsoft.com/office/drawing/2014/main" id="{1CA42153-23F5-5B5B-930F-FC9F400FB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197" y="0"/>
            <a:ext cx="4112804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FF842C-0A1C-5BFB-750B-CF8A5DCA72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5613" y="0"/>
            <a:ext cx="41163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37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3D343D-58FF-90A8-CF12-B58A1EB3555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4E089-8BEE-9B30-F0FF-FE3EA050F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6851" y="458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6851" y="2005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429000"/>
            <a:ext cx="3060408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3429000"/>
            <a:ext cx="30355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AFB14D-FD03-B8EA-7C18-4C05CC9350B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A4589-2070-6A43-66F9-67B8DA6A1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2273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-2273"/>
            <a:ext cx="3035592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4062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4913" y="3887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4913" y="5434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27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image of a person heating glass tubes in a workshop wearing safety gear">
            <a:extLst>
              <a:ext uri="{FF2B5EF4-FFF2-40B4-BE49-F238E27FC236}">
                <a16:creationId xmlns:a16="http://schemas.microsoft.com/office/drawing/2014/main" id="{B066E837-9D3C-251E-819F-79926122A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773DA-86C6-B330-CF4F-A36E9B51F5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00113" cy="90011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B8D2C-97CD-1805-B625-00C5EC1505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07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D29242E-E9EF-E406-E157-D46F6BBDF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39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University of Nottingham logo.">
            <a:extLst>
              <a:ext uri="{FF2B5EF4-FFF2-40B4-BE49-F238E27FC236}">
                <a16:creationId xmlns:a16="http://schemas.microsoft.com/office/drawing/2014/main" id="{09C51863-6EFE-20EA-B8AF-703D27616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74E32-2383-DB11-F16E-2B4CE60172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450" y="1628776"/>
            <a:ext cx="11341100" cy="3960512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b="0" i="0">
                <a:solidFill>
                  <a:schemeClr val="bg1"/>
                </a:solidFill>
                <a:latin typeface="+mj-lt"/>
              </a:defRPr>
            </a:lvl2pPr>
            <a:lvl3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“Your inspiring quote goes here.”</a:t>
            </a:r>
          </a:p>
          <a:p>
            <a:pPr lvl="1"/>
            <a:r>
              <a:rPr lang="en-US" dirty="0"/>
              <a:t>– Name of person, year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702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9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cturer writing on a white board">
            <a:extLst>
              <a:ext uri="{FF2B5EF4-FFF2-40B4-BE49-F238E27FC236}">
                <a16:creationId xmlns:a16="http://schemas.microsoft.com/office/drawing/2014/main" id="{9D7E975D-7EAA-8A13-F793-C7ECAFA8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678E8-BAEC-EEB9-4524-7F5094060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University of Nottingham logo">
            <a:extLst>
              <a:ext uri="{FF2B5EF4-FFF2-40B4-BE49-F238E27FC236}">
                <a16:creationId xmlns:a16="http://schemas.microsoft.com/office/drawing/2014/main" id="{3078B252-73A9-8E34-6C5E-BAD062758B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AE6A334-8BAA-FF81-501D-901663A8A2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99027B22-A8ED-5D91-EFD1-E3AC533D7C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B6A4C14-B5C9-AA71-CA7D-1FE42F599B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F8056D7-DE00-AEA8-6D9E-F000D561AD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3A581F9-D81B-A0D3-54C1-4A8DFB173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&#10;">
            <a:extLst>
              <a:ext uri="{FF2B5EF4-FFF2-40B4-BE49-F238E27FC236}">
                <a16:creationId xmlns:a16="http://schemas.microsoft.com/office/drawing/2014/main" id="{C4FF0AC7-FEE7-726F-206C-31391A2086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12404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949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25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University of Nottingham castle icon">
            <a:extLst>
              <a:ext uri="{FF2B5EF4-FFF2-40B4-BE49-F238E27FC236}">
                <a16:creationId xmlns:a16="http://schemas.microsoft.com/office/drawing/2014/main" id="{C5BFE164-6BFE-040B-E8AE-85C76B8E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Nottingham Logo.">
            <a:extLst>
              <a:ext uri="{FF2B5EF4-FFF2-40B4-BE49-F238E27FC236}">
                <a16:creationId xmlns:a16="http://schemas.microsoft.com/office/drawing/2014/main" id="{4F1ADCAE-67D1-E4DF-B7A1-5951DE4C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48EF3-956C-7FE0-B44A-55E4E8B574B2}"/>
              </a:ext>
            </a:extLst>
          </p:cNvPr>
          <p:cNvSpPr txBox="1"/>
          <p:nvPr userDrawn="1"/>
        </p:nvSpPr>
        <p:spPr>
          <a:xfrm>
            <a:off x="877173" y="2258844"/>
            <a:ext cx="657146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2474" y="3722240"/>
            <a:ext cx="9144000" cy="426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48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 picture of the Trent Building on a bright day">
            <a:extLst>
              <a:ext uri="{FF2B5EF4-FFF2-40B4-BE49-F238E27FC236}">
                <a16:creationId xmlns:a16="http://schemas.microsoft.com/office/drawing/2014/main" id="{6BD05CDF-6F3D-E5F3-AAAF-26A13E5C4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EB532D-E8E1-8966-DC50-74E1AF74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 descr="University of Nottingham logo">
            <a:extLst>
              <a:ext uri="{FF2B5EF4-FFF2-40B4-BE49-F238E27FC236}">
                <a16:creationId xmlns:a16="http://schemas.microsoft.com/office/drawing/2014/main" id="{2B2D1A39-0397-9271-C41D-BD0DDBC49432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5132A84A-F57F-6FA7-519F-93E0C35B7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C1D7A32-2962-8D38-3872-0223C4B7CB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D72A9E-1EF8-9E50-2D9F-E2FBD578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8EA4E0-4AC7-76E6-62C9-CEEC9D8C2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&#10;">
            <a:extLst>
              <a:ext uri="{FF2B5EF4-FFF2-40B4-BE49-F238E27FC236}">
                <a16:creationId xmlns:a16="http://schemas.microsoft.com/office/drawing/2014/main" id="{C5153F9A-EC43-77E6-376C-598AC060AD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906975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of the China campus at sunset">
            <a:extLst>
              <a:ext uri="{FF2B5EF4-FFF2-40B4-BE49-F238E27FC236}">
                <a16:creationId xmlns:a16="http://schemas.microsoft.com/office/drawing/2014/main" id="{3362EB9C-5AAD-43BA-3FD9-74FC97B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64A855BE-1E23-08C7-2D4C-463A3568391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262AEAE6-DD60-DF47-23EC-66DCA2A258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0D04B19-D275-4903-FB7C-59F4342B7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706116-848E-CFD6-3CFC-91CCB1945E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619C8FE-768C-3612-1440-9A6561A8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Picture Placeholder 2" descr="Partner logo.">
            <a:extLst>
              <a:ext uri="{FF2B5EF4-FFF2-40B4-BE49-F238E27FC236}">
                <a16:creationId xmlns:a16="http://schemas.microsoft.com/office/drawing/2014/main" id="{D36CBA7F-C2A7-43D6-A0CA-C9D42B551B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7065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alay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View of the Malaysia campus through the trees with a body of water in front of the building&#10;">
            <a:extLst>
              <a:ext uri="{FF2B5EF4-FFF2-40B4-BE49-F238E27FC236}">
                <a16:creationId xmlns:a16="http://schemas.microsoft.com/office/drawing/2014/main" id="{8A8D9DF8-CB1D-EAF2-E07B-89D7D223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6A51CC-9C5E-8F0A-07A8-7AFF5C6C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University of Nottingham logo">
            <a:extLst>
              <a:ext uri="{FF2B5EF4-FFF2-40B4-BE49-F238E27FC236}">
                <a16:creationId xmlns:a16="http://schemas.microsoft.com/office/drawing/2014/main" id="{E88CCC24-EB1E-6A4A-85E4-27558E471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9FB2E1-0CA5-164F-BB88-A99DCC7931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C4A3B0-71B3-4C2B-7CB1-FF680E1BD5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53B9A27-851E-55AB-119E-61C5C475D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6" name="Picture Placeholder 2" descr="Partner logo.">
            <a:extLst>
              <a:ext uri="{FF2B5EF4-FFF2-40B4-BE49-F238E27FC236}">
                <a16:creationId xmlns:a16="http://schemas.microsoft.com/office/drawing/2014/main" id="{32116587-F663-143F-75BC-3014C842DB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16770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tton_Bon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the Sutton Bonington campus on a bright day">
            <a:extLst>
              <a:ext uri="{FF2B5EF4-FFF2-40B4-BE49-F238E27FC236}">
                <a16:creationId xmlns:a16="http://schemas.microsoft.com/office/drawing/2014/main" id="{7B4A215F-5265-E937-A182-3ADB3161F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89"/>
            <a:ext cx="12192000" cy="6864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60E3A8-D46A-44E5-62CB-ED130CE6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789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93224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versity of Nottingham castle icon">
            <a:extLst>
              <a:ext uri="{FF2B5EF4-FFF2-40B4-BE49-F238E27FC236}">
                <a16:creationId xmlns:a16="http://schemas.microsoft.com/office/drawing/2014/main" id="{A0DB6D3F-5204-F4BF-012D-207A745E3A1B}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0000" cy="900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93A7D-3D18-13F0-94FC-7B0CB555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180000" rIns="0" bIns="180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EA77C-D93E-4080-9229-521D3E9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50" y="1358900"/>
            <a:ext cx="11341099" cy="4860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21D480-74CD-04ED-591D-8AF32751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0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5" r:id="rId2"/>
    <p:sldLayoutId id="2147483668" r:id="rId3"/>
    <p:sldLayoutId id="2147483669" r:id="rId4"/>
    <p:sldLayoutId id="2147483670" r:id="rId5"/>
    <p:sldLayoutId id="2147483677" r:id="rId6"/>
    <p:sldLayoutId id="2147483679" r:id="rId7"/>
    <p:sldLayoutId id="2147483680" r:id="rId8"/>
    <p:sldLayoutId id="2147483704" r:id="rId9"/>
    <p:sldLayoutId id="2147483705" r:id="rId10"/>
    <p:sldLayoutId id="2147483681" r:id="rId11"/>
    <p:sldLayoutId id="2147483682" r:id="rId12"/>
    <p:sldLayoutId id="2147483684" r:id="rId13"/>
    <p:sldLayoutId id="2147483683" r:id="rId14"/>
    <p:sldLayoutId id="2147483702" r:id="rId15"/>
    <p:sldLayoutId id="2147483701" r:id="rId16"/>
    <p:sldLayoutId id="2147483703" r:id="rId17"/>
    <p:sldLayoutId id="2147483671" r:id="rId18"/>
    <p:sldLayoutId id="2147483672" r:id="rId19"/>
    <p:sldLayoutId id="2147483673" r:id="rId20"/>
    <p:sldLayoutId id="2147483674" r:id="rId21"/>
    <p:sldLayoutId id="2147483697" r:id="rId22"/>
    <p:sldLayoutId id="2147483698" r:id="rId23"/>
    <p:sldLayoutId id="2147483699" r:id="rId24"/>
    <p:sldLayoutId id="2147483700" r:id="rId25"/>
    <p:sldLayoutId id="2147483660" r:id="rId26"/>
    <p:sldLayoutId id="2147483694" r:id="rId27"/>
    <p:sldLayoutId id="2147483650" r:id="rId28"/>
    <p:sldLayoutId id="2147483662" r:id="rId29"/>
    <p:sldLayoutId id="2147483709" r:id="rId30"/>
    <p:sldLayoutId id="2147483710" r:id="rId31"/>
    <p:sldLayoutId id="2147483675" r:id="rId32"/>
    <p:sldLayoutId id="2147483712" r:id="rId33"/>
    <p:sldLayoutId id="2147483676" r:id="rId34"/>
    <p:sldLayoutId id="2147483713" r:id="rId35"/>
    <p:sldLayoutId id="2147483687" r:id="rId36"/>
    <p:sldLayoutId id="2147483708" r:id="rId37"/>
    <p:sldLayoutId id="2147483665" r:id="rId38"/>
    <p:sldLayoutId id="2147483711" r:id="rId39"/>
    <p:sldLayoutId id="2147483666" r:id="rId40"/>
    <p:sldLayoutId id="2147483667" r:id="rId41"/>
    <p:sldLayoutId id="2147483663" r:id="rId42"/>
    <p:sldLayoutId id="2147483678" r:id="rId43"/>
    <p:sldLayoutId id="2147483689" r:id="rId44"/>
    <p:sldLayoutId id="2147483690" r:id="rId45"/>
    <p:sldLayoutId id="2147483688" r:id="rId46"/>
    <p:sldLayoutId id="2147483693" r:id="rId47"/>
    <p:sldLayoutId id="2147483686" r:id="rId48"/>
    <p:sldLayoutId id="2147483685" r:id="rId49"/>
    <p:sldLayoutId id="2147483706" r:id="rId50"/>
    <p:sldLayoutId id="2147483707" r:id="rId51"/>
    <p:sldLayoutId id="2147483696" r:id="rId52"/>
    <p:sldLayoutId id="2147483692" r:id="rId53"/>
  </p:sldLayoutIdLst>
  <p:hf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35">
          <p15:clr>
            <a:srgbClr val="5ACBF0"/>
          </p15:clr>
        </p15:guide>
        <p15:guide id="2" orient="horz" pos="289">
          <p15:clr>
            <a:srgbClr val="5ACBF0"/>
          </p15:clr>
        </p15:guide>
        <p15:guide id="3" pos="7412">
          <p15:clr>
            <a:srgbClr val="5ACBF0"/>
          </p15:clr>
        </p15:guide>
        <p15:guide id="4" orient="horz" pos="4031">
          <p15:clr>
            <a:srgbClr val="5ACBF0"/>
          </p15:clr>
        </p15:guide>
        <p15:guide id="5" pos="268">
          <p15:clr>
            <a:srgbClr val="5ACBF0"/>
          </p15:clr>
        </p15:guide>
        <p15:guide id="7" orient="horz" pos="856">
          <p15:clr>
            <a:srgbClr val="5ACBF0"/>
          </p15:clr>
        </p15:guide>
        <p15:guide id="9" pos="551">
          <p15:clr>
            <a:srgbClr val="5ACBF0"/>
          </p15:clr>
        </p15:guide>
        <p15:guide id="10" orient="horz" pos="572">
          <p15:clr>
            <a:srgbClr val="5ACBF0"/>
          </p15:clr>
        </p15:guide>
        <p15:guide id="11" orient="horz" pos="39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5559-C677-D860-B78E-E702CAFCDE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9D282-2952-464F-AC8D-5A0C6FD15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0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1561-E42F-C5BB-CEBE-E1485763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B5DB-E7DA-75CB-4A7D-0041E2F9C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Georgia" panose="02040502050405020303" pitchFamily="18" charset="0"/>
              </a:rPr>
              <a:t>Variables and Types of Variables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C108A-29F2-EABC-B6BA-25D1433A4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9D98-25C6-2F65-9908-1ACD5BBE6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1447B-802C-712E-58F6-C1CD418E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Variables and Types of Variables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222BA8-6021-5546-BAAE-3CC098C6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0052050" cy="475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What is a variable?</a:t>
            </a:r>
          </a:p>
          <a:p>
            <a:pPr marL="0" indent="0">
              <a:buNone/>
            </a:pPr>
            <a:r>
              <a:rPr lang="en-GB" sz="3200" dirty="0"/>
              <a:t>A variable is any characteristic, number, or quantity that can be measured or counted </a:t>
            </a:r>
            <a:r>
              <a:rPr lang="en-GB" sz="3200" dirty="0" err="1"/>
              <a:t>eg.</a:t>
            </a:r>
            <a:r>
              <a:rPr lang="en-GB" sz="3200" dirty="0"/>
              <a:t> height of plants, number of leaves, type of soil, colour of flowers.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7E14A-8EAA-DA7B-4E9E-CF0BDE778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9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D46F-5722-E4E5-D072-5C668E0A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3EE43A-872A-27F3-F640-AE72BC7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Variables and Types of Variables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55D7D-D4D6-7637-252C-9B0BC4C7B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52" y="1049409"/>
            <a:ext cx="11144250" cy="475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/>
              <a:t>Types of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Qualitative (categorical) variables</a:t>
            </a:r>
            <a:r>
              <a:rPr lang="en-GB" sz="1600" u="sng" dirty="0"/>
              <a:t> that describe qualities or categories.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1600" b="1" dirty="0"/>
              <a:t>Nominal</a:t>
            </a:r>
            <a:r>
              <a:rPr lang="en-GB" sz="1600" dirty="0"/>
              <a:t>: categories with no order </a:t>
            </a:r>
            <a:r>
              <a:rPr lang="en-GB" sz="1600" dirty="0" err="1"/>
              <a:t>eg.</a:t>
            </a:r>
            <a:r>
              <a:rPr lang="en-GB" sz="1600" dirty="0"/>
              <a:t> eye colour, plant species, soil type.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1600" b="1" dirty="0"/>
              <a:t>Ordinal</a:t>
            </a:r>
            <a:r>
              <a:rPr lang="en-GB" sz="1600" dirty="0"/>
              <a:t>: categories with a meaningful order, but differences are not exact </a:t>
            </a:r>
            <a:r>
              <a:rPr lang="en-GB" sz="1600" dirty="0" err="1"/>
              <a:t>eg.</a:t>
            </a:r>
            <a:r>
              <a:rPr lang="en-GB" sz="1600" dirty="0"/>
              <a:t> small, medium, large leaf sizes.</a:t>
            </a:r>
          </a:p>
          <a:p>
            <a:pPr marL="0" indent="0">
              <a:buNone/>
            </a:pPr>
            <a:endParaRPr lang="en-GB" sz="1600" b="1" dirty="0"/>
          </a:p>
          <a:p>
            <a:pPr marL="514350" indent="-514350">
              <a:buFont typeface="+mj-lt"/>
              <a:buAutoNum type="arabicPeriod" startAt="2"/>
            </a:pPr>
            <a:r>
              <a:rPr lang="en-GB" sz="1600" b="1" u="sng" dirty="0"/>
              <a:t>Quantitative (numerical) variables</a:t>
            </a:r>
            <a:r>
              <a:rPr lang="en-GB" sz="1600" u="sng" dirty="0"/>
              <a:t> are expressed as numbers, can be measured.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1600" b="1" dirty="0"/>
              <a:t>Discrete:</a:t>
            </a:r>
            <a:r>
              <a:rPr lang="en-GB" sz="1600" dirty="0"/>
              <a:t> counted in whole numbers </a:t>
            </a:r>
            <a:r>
              <a:rPr lang="en-GB" sz="1600" dirty="0" err="1"/>
              <a:t>eg.</a:t>
            </a:r>
            <a:r>
              <a:rPr lang="en-GB" sz="1600" dirty="0"/>
              <a:t> number of petals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1600" b="1" dirty="0"/>
              <a:t>Continuous:</a:t>
            </a:r>
            <a:r>
              <a:rPr lang="en-GB" sz="1600" dirty="0"/>
              <a:t> measured on a scale, can take any value (including decimals) </a:t>
            </a:r>
            <a:r>
              <a:rPr lang="en-GB" sz="1600" dirty="0" err="1"/>
              <a:t>eg.</a:t>
            </a:r>
            <a:r>
              <a:rPr lang="en-GB" sz="1600" dirty="0"/>
              <a:t> plant height, weight, temperature.</a:t>
            </a:r>
          </a:p>
          <a:p>
            <a:pPr marL="571500" indent="-571500">
              <a:buFont typeface="+mj-lt"/>
              <a:buAutoNum type="romanLcPeriod"/>
            </a:pPr>
            <a:endParaRPr lang="en-GB" sz="1600" dirty="0"/>
          </a:p>
          <a:p>
            <a:pPr marL="0" indent="0">
              <a:buNone/>
            </a:pPr>
            <a:r>
              <a:rPr lang="en-GB" sz="2000" b="1" dirty="0">
                <a:highlight>
                  <a:srgbClr val="00FF00"/>
                </a:highlight>
              </a:rPr>
              <a:t>Activity: For each example below, decide what type of variable it is.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E2A1C-E2E0-41CB-9CF9-4DA2379BB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F3FDA-FEC1-2DEB-7ECD-1E7DDC73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90" y="5437262"/>
            <a:ext cx="1940809" cy="1290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73560-F795-8252-CF28-34F6D29E9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246" y="5058741"/>
            <a:ext cx="2397125" cy="1775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44310-FA0D-FCD8-9E5B-0B467D5AE1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595"/>
          <a:stretch>
            <a:fillRect/>
          </a:stretch>
        </p:blipFill>
        <p:spPr>
          <a:xfrm>
            <a:off x="6056313" y="5202363"/>
            <a:ext cx="1739900" cy="1655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CD1763-06F1-2A2B-3637-FA4C4DC4AE2F}"/>
              </a:ext>
            </a:extLst>
          </p:cNvPr>
          <p:cNvSpPr txBox="1"/>
          <p:nvPr/>
        </p:nvSpPr>
        <p:spPr>
          <a:xfrm>
            <a:off x="3811433" y="4808560"/>
            <a:ext cx="115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soil type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E1F3FE-ECA1-ADC4-F172-6C18EC2BD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" y="5192149"/>
            <a:ext cx="2006637" cy="1535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4071F2-EA81-4389-2D37-D481E21E9CDB}"/>
              </a:ext>
            </a:extLst>
          </p:cNvPr>
          <p:cNvSpPr txBox="1"/>
          <p:nvPr/>
        </p:nvSpPr>
        <p:spPr>
          <a:xfrm>
            <a:off x="675929" y="4787331"/>
            <a:ext cx="1505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plant height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C1AB3-157C-A581-77A3-463E3CE02B02}"/>
              </a:ext>
            </a:extLst>
          </p:cNvPr>
          <p:cNvSpPr txBox="1"/>
          <p:nvPr/>
        </p:nvSpPr>
        <p:spPr>
          <a:xfrm>
            <a:off x="5620847" y="4787331"/>
            <a:ext cx="281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Number of peas per pod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A5927-97E8-0633-8C44-AB015F7E50AD}"/>
              </a:ext>
            </a:extLst>
          </p:cNvPr>
          <p:cNvSpPr txBox="1"/>
          <p:nvPr/>
        </p:nvSpPr>
        <p:spPr>
          <a:xfrm>
            <a:off x="8682246" y="4724666"/>
            <a:ext cx="257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Water saturation level</a:t>
            </a:r>
          </a:p>
        </p:txBody>
      </p:sp>
    </p:spTree>
    <p:extLst>
      <p:ext uri="{BB962C8B-B14F-4D97-AF65-F5344CB8AC3E}">
        <p14:creationId xmlns:p14="http://schemas.microsoft.com/office/powerpoint/2010/main" val="138279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ADA7E-1D3B-6E83-5156-8223AF41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E4C0E-0CFB-1051-4550-4411D7C7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Variables and Types of Variables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AA033-368A-D3F3-64B6-33BFD67A9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0267950" cy="475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Dependent vs independent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Independent variable: the one you change (cause) </a:t>
            </a:r>
            <a:r>
              <a:rPr lang="en-GB" dirty="0" err="1"/>
              <a:t>eg.</a:t>
            </a:r>
            <a:r>
              <a:rPr lang="en-GB" dirty="0"/>
              <a:t> amount of fertilizer applied.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Dependent variable: the one you measure (effect) </a:t>
            </a:r>
            <a:r>
              <a:rPr lang="en-GB" dirty="0" err="1"/>
              <a:t>eg.</a:t>
            </a:r>
            <a:r>
              <a:rPr lang="en-GB" dirty="0"/>
              <a:t> plant height after applying fertilizer.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7A651-2756-E817-8468-6F924B86D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74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D823-18EA-D88D-DFD9-0A8D144A8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68020-C860-25E9-F881-9C1BC58FC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CEF02-72D1-E64F-6EA1-6DF5E8AD6A1F}"/>
              </a:ext>
            </a:extLst>
          </p:cNvPr>
          <p:cNvSpPr txBox="1"/>
          <p:nvPr/>
        </p:nvSpPr>
        <p:spPr>
          <a:xfrm>
            <a:off x="3022600" y="325068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plant_measurments_v3.csv</a:t>
            </a:r>
          </a:p>
        </p:txBody>
      </p:sp>
    </p:spTree>
    <p:extLst>
      <p:ext uri="{BB962C8B-B14F-4D97-AF65-F5344CB8AC3E}">
        <p14:creationId xmlns:p14="http://schemas.microsoft.com/office/powerpoint/2010/main" val="70632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B460A1-BFE3-DB1E-B40D-02E5BD9E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12C281-35F5-DC0B-4A95-34BFD7925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1341100" cy="3777961"/>
          </a:xfrm>
        </p:spPr>
        <p:txBody>
          <a:bodyPr>
            <a:normAutofit/>
          </a:bodyPr>
          <a:lstStyle/>
          <a:p>
            <a:r>
              <a:rPr lang="en-GB" dirty="0"/>
              <a:t>Descriptive statistics are a way to summarize and describe relatively basic but essential features of a quantitative data set</a:t>
            </a:r>
          </a:p>
          <a:p>
            <a:r>
              <a:rPr lang="en-GB" dirty="0"/>
              <a:t>Provide a snapshot of the characteristics of your data set and allow you to better understand roughly how the data is shaped</a:t>
            </a:r>
          </a:p>
          <a:p>
            <a:r>
              <a:rPr lang="en-GB" dirty="0"/>
              <a:t>Allow you to quickly identify potential issues within your data set for example suspicious outliers, missing responses etc</a:t>
            </a:r>
          </a:p>
          <a:p>
            <a:r>
              <a:rPr lang="en-GB" dirty="0"/>
              <a:t>Allow you to understand the distribution and characteristics of your data before proceeding with inferential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0D742-EF8F-F6F8-0061-9DCC54E1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4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C5D1-B795-AA53-482A-BE6D18BE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AFC7E8-51EC-80D9-DBA5-E5020165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786B-D702-AC56-1A8E-8A3FF4F01E5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Types of descriptive statistics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B1E58-5557-AE85-7BC7-8A3BAD6A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most common descriptive statistics can be divided into two categories: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Measures of central tendency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Measures of variability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88F7F-7625-6515-3142-B45A5496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6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47F0-9313-E20D-13BD-21039913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6C09-5DDE-0D63-17C7-96724CB58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FF588-2C6E-987C-59FF-1E4A2878C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Measures of central tendency</a:t>
            </a:r>
          </a:p>
        </p:txBody>
      </p:sp>
    </p:spTree>
    <p:extLst>
      <p:ext uri="{BB962C8B-B14F-4D97-AF65-F5344CB8AC3E}">
        <p14:creationId xmlns:p14="http://schemas.microsoft.com/office/powerpoint/2010/main" val="122399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D45EB-773F-2D91-06FD-E9B226E7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8CE412-C85D-8E29-E598-49606566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74C74-B431-7735-E80F-C5DFEE4A46B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9B8F1-6B84-02C7-8693-4EAC3103C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Measures of central tendency describe the centre or middle section of a data set</a:t>
            </a:r>
          </a:p>
          <a:p>
            <a:r>
              <a:rPr lang="en-GB" dirty="0"/>
              <a:t>They provide an indication of what a typical data point looks like within a range of numbers</a:t>
            </a:r>
          </a:p>
          <a:p>
            <a:r>
              <a:rPr lang="en-GB" dirty="0"/>
              <a:t> The three most common measures of central tendency are the: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Mean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Median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Mode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87A08-4574-70DB-4211-A4E8DC0E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5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95-7BB4-2FF4-CBBD-F52DFB36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3564D-8962-C750-4266-CC6DE472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C5F4A-00D9-F6DC-FDC8-3709D377B62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 (mean)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9A575-0F3E-98D6-3828-3B15E9C7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Mean is the mathematical average of a set of numbers </a:t>
            </a:r>
            <a:r>
              <a:rPr lang="en-GB" dirty="0" err="1"/>
              <a:t>ie</a:t>
            </a:r>
            <a:r>
              <a:rPr lang="en-GB" dirty="0"/>
              <a:t> the sum of all the numbers in a range divided by the count of all the numbers in that range</a:t>
            </a:r>
          </a:p>
          <a:p>
            <a:r>
              <a:rPr lang="en-GB" dirty="0"/>
              <a:t>Mean = (Sum of all numbers) ÷ (How many numbers there are)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mean is sensitive to outliers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11DD3-19B6-A4AB-5FC7-6669B4A68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ADE8FE-25F3-3DC8-81F3-C7E199BA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68" y="4047649"/>
            <a:ext cx="26955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4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DC013-E48B-D8E5-A423-F4E77FF56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67C96F-7F5B-54C2-B293-64AC2474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01B957-FDA5-1F88-A162-969CF300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49" y="1997075"/>
            <a:ext cx="5919934" cy="4445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Statistics?</a:t>
            </a:r>
          </a:p>
          <a:p>
            <a:pPr marL="0" indent="0">
              <a:buNone/>
            </a:pPr>
            <a:r>
              <a:rPr lang="en-GB" dirty="0"/>
              <a:t>The science of collecting, organizing, analysing, and interpreting data.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Why is statistics important?</a:t>
            </a:r>
          </a:p>
          <a:p>
            <a:r>
              <a:rPr lang="en-GB" dirty="0"/>
              <a:t>Helps us make informed decisions from data.</a:t>
            </a:r>
          </a:p>
          <a:p>
            <a:r>
              <a:rPr lang="en-GB" dirty="0"/>
              <a:t>Distinguishes between what seems true and what the evidence shows.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17259CD-2782-B82D-E0AE-525EF43103C5}"/>
              </a:ext>
            </a:extLst>
          </p:cNvPr>
          <p:cNvSpPr txBox="1">
            <a:spLocks/>
          </p:cNvSpPr>
          <p:nvPr/>
        </p:nvSpPr>
        <p:spPr>
          <a:xfrm>
            <a:off x="308781" y="1358900"/>
            <a:ext cx="11333076" cy="450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Introduction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ig Data na educação: quais são as vantagens e como adotar?IT Experts">
            <a:extLst>
              <a:ext uri="{FF2B5EF4-FFF2-40B4-BE49-F238E27FC236}">
                <a16:creationId xmlns:a16="http://schemas.microsoft.com/office/drawing/2014/main" id="{1DC94843-896D-69F3-B27B-CC6C6155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80" y="2268167"/>
            <a:ext cx="4771268" cy="339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571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153B-C22F-CFFC-36C9-DCD3FD2D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26A57B-5A6C-69CB-FF17-364B53F9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D605C-8E75-67DF-5731-951976FB506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 (median)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6EE3D-87EE-0FE3-F2C1-62F4D227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Median is the middle most number in a range of numbers when those numbers are arranged from lowest to highest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If the number of data points n is odd: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the number of data points n is even: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median is resistant to skewness/outliers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D1254-E6AA-9B6F-D2C0-0B2CF9E98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0D7CC-66F0-6E61-F8AB-E495624E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56" y="3176277"/>
            <a:ext cx="2638425" cy="828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A8CC6F-77F3-7ABC-70C2-729F0AAE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37" y="4104015"/>
            <a:ext cx="35909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D9907-51AB-22E5-2C56-11EC32D6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5D15B-A988-A459-68C0-0C063EBE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B984-9AC0-BCE2-CD1F-F91C84A8B16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 (mode)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B3E4F8-9677-6AED-9059-E603D8EBC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 is the most frequently occurring number in a set of numbers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D2CBA-A4B8-F675-3B9C-F1698ABE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8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C7F13-B36D-7704-D75F-52E69733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A7C0A-A48D-7746-04BF-99FDCB11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6BA51-BD95-7933-1789-2061CD8AD6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B4C888-E28F-5D0D-85E0-C1F73F1C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72" y="1960859"/>
            <a:ext cx="11341100" cy="4636163"/>
          </a:xfrm>
        </p:spPr>
        <p:txBody>
          <a:bodyPr>
            <a:normAutofit fontScale="77500" lnSpcReduction="20000"/>
          </a:bodyPr>
          <a:lstStyle/>
          <a:p>
            <a:r>
              <a:rPr lang="en-GB" sz="3100" dirty="0"/>
              <a:t>Plant heights (cm) = 10, 12, 13, 15, 15, 16, 17, 17, 17, 18, 20, 20, 22, 24</a:t>
            </a:r>
          </a:p>
          <a:p>
            <a:pPr marL="0" indent="0">
              <a:buNone/>
            </a:pPr>
            <a:endParaRPr lang="en-GB" sz="3300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GB" sz="3300" b="1" dirty="0">
                <a:highlight>
                  <a:srgbClr val="00FF00"/>
                </a:highlight>
              </a:rPr>
              <a:t>Activity: calculate the mean, median and mode</a:t>
            </a:r>
          </a:p>
          <a:p>
            <a:r>
              <a:rPr lang="en-GB" sz="3100" dirty="0"/>
              <a:t>Mean = ?</a:t>
            </a:r>
          </a:p>
          <a:p>
            <a:r>
              <a:rPr lang="en-GB" sz="3100" dirty="0"/>
              <a:t>Median = ?</a:t>
            </a:r>
          </a:p>
          <a:p>
            <a:r>
              <a:rPr lang="en-GB" sz="3100" dirty="0"/>
              <a:t>Mode = ?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Remember</a:t>
            </a:r>
          </a:p>
          <a:p>
            <a:pPr marL="0" indent="0">
              <a:buNone/>
            </a:pPr>
            <a:r>
              <a:rPr lang="en-GB" sz="2600" dirty="0"/>
              <a:t>Mean = (sum of all numbers) ÷ (how many numbers there are)</a:t>
            </a:r>
          </a:p>
          <a:p>
            <a:pPr marL="0" indent="0">
              <a:buNone/>
            </a:pPr>
            <a:r>
              <a:rPr lang="en-GB" sz="2600" dirty="0"/>
              <a:t>Median = middle most number in a range of numbers when those numbers are arranged from lowest to highest</a:t>
            </a:r>
          </a:p>
          <a:p>
            <a:pPr marL="0" indent="0">
              <a:buNone/>
            </a:pPr>
            <a:r>
              <a:rPr lang="en-GB" sz="2600" dirty="0"/>
              <a:t>Mode = most frequently occurring number in a set of numbers</a:t>
            </a:r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8125A-5D77-C7A4-96DF-2372730BC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4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33131-DDC0-AD5D-CC33-1E97CFD1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8BB06-C8F6-AC5A-3F70-D80C745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A6B4-680B-1BE3-3712-C1313CEBEF2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central tendency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9659C1-F492-8B89-6C07-7201D2182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48" y="1983968"/>
            <a:ext cx="11341100" cy="4613054"/>
          </a:xfrm>
        </p:spPr>
        <p:txBody>
          <a:bodyPr>
            <a:normAutofit fontScale="77500" lnSpcReduction="20000"/>
          </a:bodyPr>
          <a:lstStyle/>
          <a:p>
            <a:r>
              <a:rPr lang="en-GB" sz="3100" dirty="0"/>
              <a:t>Plant heights (cm) = 10, 12, 15, 15, 17, 18, 20, 22, 22, 25</a:t>
            </a:r>
          </a:p>
          <a:p>
            <a:pPr marL="0" indent="0">
              <a:buNone/>
            </a:pPr>
            <a:endParaRPr lang="en-GB" sz="3100" dirty="0"/>
          </a:p>
          <a:p>
            <a:pPr marL="0" indent="0">
              <a:buNone/>
            </a:pPr>
            <a:r>
              <a:rPr lang="en-GB" sz="3100" b="1" dirty="0">
                <a:highlight>
                  <a:srgbClr val="00FF00"/>
                </a:highlight>
              </a:rPr>
              <a:t>Activity: calculate the mean, median and mode</a:t>
            </a:r>
            <a:endParaRPr lang="en-GB" sz="3100" dirty="0"/>
          </a:p>
          <a:p>
            <a:r>
              <a:rPr lang="en-GB" sz="3100" dirty="0"/>
              <a:t>Mean = ?</a:t>
            </a:r>
          </a:p>
          <a:p>
            <a:r>
              <a:rPr lang="en-GB" sz="3100" dirty="0"/>
              <a:t>Median = ?</a:t>
            </a:r>
          </a:p>
          <a:p>
            <a:r>
              <a:rPr lang="en-GB" sz="3100" dirty="0"/>
              <a:t>Mode = ?</a:t>
            </a:r>
          </a:p>
          <a:p>
            <a:endParaRPr lang="en-US" sz="2600" dirty="0"/>
          </a:p>
          <a:p>
            <a:endParaRPr lang="en-GB" sz="2400" b="1" dirty="0"/>
          </a:p>
          <a:p>
            <a:pPr marL="0" indent="0">
              <a:buNone/>
            </a:pPr>
            <a:r>
              <a:rPr lang="en-GB" sz="2600" b="1" dirty="0"/>
              <a:t>Remember</a:t>
            </a:r>
          </a:p>
          <a:p>
            <a:pPr marL="0" indent="0">
              <a:buNone/>
            </a:pPr>
            <a:r>
              <a:rPr lang="en-GB" sz="2600" dirty="0"/>
              <a:t>Mean = (sum of all numbers) ÷ (how many numbers there are)</a:t>
            </a:r>
          </a:p>
          <a:p>
            <a:pPr marL="0" indent="0">
              <a:buNone/>
            </a:pPr>
            <a:r>
              <a:rPr lang="en-GB" sz="2600" dirty="0"/>
              <a:t>Median = middle most number in a range of numbers when those numbers are arranged from lowest to highest</a:t>
            </a:r>
          </a:p>
          <a:p>
            <a:pPr marL="0" indent="0">
              <a:buNone/>
            </a:pPr>
            <a:r>
              <a:rPr lang="en-GB" sz="2600" dirty="0"/>
              <a:t>Mode = most frequently occurring number in a set of numbers</a:t>
            </a:r>
          </a:p>
          <a:p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5B9AF-DC19-9EEE-6F76-DD062466B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0F01A-0DD2-6FD4-A10E-768C85E3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7AFDFF-83F2-B85C-950A-15B7356C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CF04-F247-AB2D-B85E-6A05C17F795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Histograms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8767F-3F55-896C-9ECE-4892FB05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We can visualize the mean, median, and mode on a histogram.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 histogram is a graph that shows how data is distributed: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/>
              <a:t>The x-axis (horizontal) is divided into intervals or bins (e.g., plant height ranges: 10-11, 12-13, 14-15, etc.)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/>
              <a:t>The y-axis (vertical) shows how many data points fall into each bin (the frequency)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/>
              <a:t>Each bar represents the number (or proportion) of values within that range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This makes it easy to see patterns in the data, such as where most values cluster, and how the mean, median, and mode compare.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BFB3B-D12F-685A-C978-449DE365D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8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6D50-C9E1-5085-F662-73571832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015E09-9EE8-DA3B-359C-2732B566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1045F-24C6-2266-E305-19A75834D56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Histograms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47159C-B42A-29C0-03C2-69111DA6D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4438353"/>
          </a:xfrm>
        </p:spPr>
        <p:txBody>
          <a:bodyPr>
            <a:normAutofit/>
          </a:bodyPr>
          <a:lstStyle/>
          <a:p>
            <a:r>
              <a:rPr lang="en-GB" sz="2400" dirty="0"/>
              <a:t>Plant heights (cm) = 10, 12, 13, 15, 15, 16, 17, 17, 17, 18, 20, 20, 22, 24</a:t>
            </a:r>
          </a:p>
          <a:p>
            <a:endParaRPr lang="en-GB" sz="3100" dirty="0"/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A033A-E286-8FB6-3A38-FEED35A4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F4D810-FD4F-48CF-111B-899D01533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12850"/>
              </p:ext>
            </p:extLst>
          </p:nvPr>
        </p:nvGraphicFramePr>
        <p:xfrm>
          <a:off x="555625" y="3429000"/>
          <a:ext cx="38766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858">
                  <a:extLst>
                    <a:ext uri="{9D8B030D-6E8A-4147-A177-3AD203B41FA5}">
                      <a16:colId xmlns:a16="http://schemas.microsoft.com/office/drawing/2014/main" val="4015273780"/>
                    </a:ext>
                  </a:extLst>
                </a:gridCol>
                <a:gridCol w="1401817">
                  <a:extLst>
                    <a:ext uri="{9D8B030D-6E8A-4147-A177-3AD203B41FA5}">
                      <a16:colId xmlns:a16="http://schemas.microsoft.com/office/drawing/2014/main" val="504518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Plant heights (cm)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5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70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3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19-21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8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22-24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9972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E171AC1-84D3-84E8-DB4B-028249E2CB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75" y="2815597"/>
            <a:ext cx="504190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081B7-2781-383F-A69F-560E787CF1A5}"/>
              </a:ext>
            </a:extLst>
          </p:cNvPr>
          <p:cNvSpPr txBox="1"/>
          <p:nvPr/>
        </p:nvSpPr>
        <p:spPr>
          <a:xfrm>
            <a:off x="433472" y="2967335"/>
            <a:ext cx="6754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Frequency table</a:t>
            </a:r>
          </a:p>
        </p:txBody>
      </p:sp>
    </p:spTree>
    <p:extLst>
      <p:ext uri="{BB962C8B-B14F-4D97-AF65-F5344CB8AC3E}">
        <p14:creationId xmlns:p14="http://schemas.microsoft.com/office/powerpoint/2010/main" val="200686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F0011-38F3-F248-3432-9053047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583CB-DD99-5F11-6D30-D3D39F7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8AEE2-D313-B1AD-7D39-80D70D7B7C0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Histograms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6E5C8-6318-7A62-B083-8EEC1756B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4438353"/>
          </a:xfrm>
        </p:spPr>
        <p:txBody>
          <a:bodyPr>
            <a:normAutofit/>
          </a:bodyPr>
          <a:lstStyle/>
          <a:p>
            <a:r>
              <a:rPr lang="en-GB" sz="2400" dirty="0"/>
              <a:t>Plant heights (cm) = 10, 12, 15, 16, 17, 17, 20, 20, 22, 24, 25</a:t>
            </a:r>
          </a:p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Activity: construct a frequency table and draw a histogram</a:t>
            </a:r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GB" sz="2600" dirty="0"/>
          </a:p>
          <a:p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0E4BF-5A52-84EF-19CD-A51DE05CC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2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9F0C3-88E7-DECD-F265-7EE708400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7E0500-6D65-27B2-6AD9-9D8A980F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00" dirty="0"/>
              <a:t>Statistical Software</a:t>
            </a:r>
            <a:br>
              <a:rPr lang="en-US" dirty="0"/>
            </a:b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9B398-1801-9C6D-7DF7-F445009F3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1341100" cy="3777961"/>
          </a:xfrm>
        </p:spPr>
        <p:txBody>
          <a:bodyPr>
            <a:normAutofit/>
          </a:bodyPr>
          <a:lstStyle/>
          <a:p>
            <a:r>
              <a:rPr lang="en-GB" sz="2400" dirty="0"/>
              <a:t>Are there any software can you use to calculate mean, median, and mode?</a:t>
            </a:r>
          </a:p>
          <a:p>
            <a:r>
              <a:rPr lang="en-GB" sz="2400" dirty="0"/>
              <a:t>There are lots of options!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2400" dirty="0"/>
              <a:t>Commercial packages: </a:t>
            </a:r>
            <a:r>
              <a:rPr lang="en-GB" sz="2400" b="1" dirty="0"/>
              <a:t>SPSS</a:t>
            </a:r>
            <a:r>
              <a:rPr lang="en-GB" sz="2400" dirty="0"/>
              <a:t>, </a:t>
            </a:r>
            <a:r>
              <a:rPr lang="en-GB" sz="2400" b="1" dirty="0"/>
              <a:t>NCSS</a:t>
            </a:r>
            <a:r>
              <a:rPr lang="en-GB" sz="2400" dirty="0"/>
              <a:t>, </a:t>
            </a:r>
            <a:r>
              <a:rPr lang="en-GB" sz="2400" b="1" dirty="0"/>
              <a:t>XLSTAT</a:t>
            </a:r>
            <a:r>
              <a:rPr lang="en-GB" sz="2400" dirty="0"/>
              <a:t>, and </a:t>
            </a:r>
            <a:r>
              <a:rPr lang="en-GB" sz="2400" b="1" dirty="0"/>
              <a:t>Minitab</a:t>
            </a:r>
            <a:r>
              <a:rPr lang="en-GB" sz="2400" dirty="0"/>
              <a:t> all have built-in tools for descriptive statistics.</a:t>
            </a:r>
          </a:p>
          <a:p>
            <a:pPr marL="571500" indent="-571500">
              <a:buFont typeface="+mj-lt"/>
              <a:buAutoNum type="romanLcPeriod"/>
            </a:pPr>
            <a:r>
              <a:rPr lang="en-GB" sz="2400" dirty="0"/>
              <a:t>Free &amp; open-source: </a:t>
            </a:r>
            <a:r>
              <a:rPr lang="en-GB" sz="2400" b="1" dirty="0"/>
              <a:t>R (with RStudio) </a:t>
            </a:r>
            <a:r>
              <a:rPr lang="en-GB" sz="2400" dirty="0"/>
              <a:t>is a powerful, flexible option that’s widely used in research and teaching.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022A4-BC6C-3620-061F-24D74B3A4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1E68E5F-CEED-2E12-6288-AECE041A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26" y="5300033"/>
            <a:ext cx="838840" cy="8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4BAB3-6A77-DD7E-2060-F12082EF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49" y="5533210"/>
            <a:ext cx="1516063" cy="488069"/>
          </a:xfrm>
          <a:prstGeom prst="rect">
            <a:avLst/>
          </a:prstGeom>
        </p:spPr>
      </p:pic>
      <p:pic>
        <p:nvPicPr>
          <p:cNvPr id="1038" name="Picture 14" descr="XLstat | AgroStat 2016">
            <a:extLst>
              <a:ext uri="{FF2B5EF4-FFF2-40B4-BE49-F238E27FC236}">
                <a16:creationId xmlns:a16="http://schemas.microsoft.com/office/drawing/2014/main" id="{BD627DD5-346D-DC04-727A-635DCAD99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3" y="6190880"/>
            <a:ext cx="1733472" cy="56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0ED0A6-B23D-F237-36FE-80745ABD4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20" y="6156724"/>
            <a:ext cx="2054145" cy="637791"/>
          </a:xfrm>
          <a:prstGeom prst="rect">
            <a:avLst/>
          </a:prstGeom>
        </p:spPr>
      </p:pic>
      <p:pic>
        <p:nvPicPr>
          <p:cNvPr id="1044" name="Picture 20" descr="R: R Logo">
            <a:extLst>
              <a:ext uri="{FF2B5EF4-FFF2-40B4-BE49-F238E27FC236}">
                <a16:creationId xmlns:a16="http://schemas.microsoft.com/office/drawing/2014/main" id="{1796FB52-235B-2CDF-ED5B-37ACDC06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67" y="5300033"/>
            <a:ext cx="1375399" cy="10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5FCA60-FB62-501A-9CA4-2E3823A091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12" y="5134456"/>
            <a:ext cx="2738048" cy="177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8C2841-943F-79A7-0D31-3A2F91B3CA9B}"/>
              </a:ext>
            </a:extLst>
          </p:cNvPr>
          <p:cNvSpPr txBox="1"/>
          <p:nvPr/>
        </p:nvSpPr>
        <p:spPr>
          <a:xfrm>
            <a:off x="572945" y="4416206"/>
            <a:ext cx="381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Commercial packages- expensive, limited capabilities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029CD-C297-8F01-6D4F-24DE96108076}"/>
              </a:ext>
            </a:extLst>
          </p:cNvPr>
          <p:cNvSpPr txBox="1"/>
          <p:nvPr/>
        </p:nvSpPr>
        <p:spPr>
          <a:xfrm>
            <a:off x="6840328" y="4416205"/>
            <a:ext cx="381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Open-source package- free, powerful, flexible</a:t>
            </a:r>
          </a:p>
        </p:txBody>
      </p:sp>
    </p:spTree>
    <p:extLst>
      <p:ext uri="{BB962C8B-B14F-4D97-AF65-F5344CB8AC3E}">
        <p14:creationId xmlns:p14="http://schemas.microsoft.com/office/powerpoint/2010/main" val="119799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2671-6E8E-2F7E-9459-26E8CF03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7D56CA-17E9-61D9-DEB1-B7FFF3ED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 Statistical Software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3E92AB-1911-4575-59E2-0EA6226D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5759450" cy="3777961"/>
          </a:xfrm>
        </p:spPr>
        <p:txBody>
          <a:bodyPr>
            <a:noAutofit/>
          </a:bodyPr>
          <a:lstStyle/>
          <a:p>
            <a:r>
              <a:rPr lang="en-GB" sz="2400" dirty="0"/>
              <a:t>R is a free, open-source programming language for statistics, data analysis, and visualization.</a:t>
            </a:r>
          </a:p>
          <a:p>
            <a:r>
              <a:rPr lang="en-GB" sz="2400" dirty="0"/>
              <a:t>It is widely used in research, academia, and industry to handle data of all sizes.</a:t>
            </a:r>
          </a:p>
          <a:p>
            <a:r>
              <a:rPr lang="en-GB" sz="2400" dirty="0"/>
              <a:t>You can calculate anything from simple mean, median, and mode, to advanced statistical models and machine learning.</a:t>
            </a:r>
          </a:p>
          <a:p>
            <a:r>
              <a:rPr lang="en-GB" sz="2400" dirty="0"/>
              <a:t>Because it is open-source, there is a large community with lots of packages for almost any type of analysis.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1D75B-747B-E71E-AFB9-F35D101BA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E48D6-0734-E9C5-1DC4-31B89B89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35" y="1770265"/>
            <a:ext cx="5617215" cy="354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0" descr="R: R Logo">
            <a:extLst>
              <a:ext uri="{FF2B5EF4-FFF2-40B4-BE49-F238E27FC236}">
                <a16:creationId xmlns:a16="http://schemas.microsoft.com/office/drawing/2014/main" id="{1DC56B97-A42C-DBA5-343E-18B1562F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04" y="2916585"/>
            <a:ext cx="1054472" cy="8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1FD524-F675-ED6D-21E2-ACEAA138B1F2}"/>
              </a:ext>
            </a:extLst>
          </p:cNvPr>
          <p:cNvSpPr txBox="1"/>
          <p:nvPr/>
        </p:nvSpPr>
        <p:spPr>
          <a:xfrm>
            <a:off x="6301735" y="5556070"/>
            <a:ext cx="5617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R- open-source, free, powerful, flexible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D60FA-0275-698A-7AF5-79B58BAD6166}"/>
              </a:ext>
            </a:extLst>
          </p:cNvPr>
          <p:cNvSpPr txBox="1"/>
          <p:nvPr/>
        </p:nvSpPr>
        <p:spPr>
          <a:xfrm>
            <a:off x="10178729" y="1917477"/>
            <a:ext cx="1587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You!!!</a:t>
            </a:r>
          </a:p>
        </p:txBody>
      </p:sp>
    </p:spTree>
    <p:extLst>
      <p:ext uri="{BB962C8B-B14F-4D97-AF65-F5344CB8AC3E}">
        <p14:creationId xmlns:p14="http://schemas.microsoft.com/office/powerpoint/2010/main" val="190122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6DC22-66E8-50F6-E741-3AE66B85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F1C1D3-10EB-185B-B744-475F9399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RStudio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E42D4-9352-9449-A7AD-63B161A64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419374"/>
            <a:ext cx="4711700" cy="5078743"/>
          </a:xfrm>
        </p:spPr>
        <p:txBody>
          <a:bodyPr>
            <a:normAutofit/>
          </a:bodyPr>
          <a:lstStyle/>
          <a:p>
            <a:r>
              <a:rPr lang="en-GB" sz="2400" dirty="0"/>
              <a:t>RStudio is a user-friendly interface for R that makes coding, data visualization, and project management easier.</a:t>
            </a:r>
          </a:p>
          <a:p>
            <a:r>
              <a:rPr lang="en-GB" sz="2400" dirty="0"/>
              <a:t>It provides helpful features like:</a:t>
            </a:r>
          </a:p>
          <a:p>
            <a:r>
              <a:rPr lang="en-GB" sz="2400" dirty="0"/>
              <a:t>A script editor to write and save R code</a:t>
            </a:r>
          </a:p>
          <a:p>
            <a:r>
              <a:rPr lang="en-GB" sz="2400" dirty="0"/>
              <a:t>Console to run commands immediately</a:t>
            </a:r>
          </a:p>
          <a:p>
            <a:r>
              <a:rPr lang="en-GB" sz="2400" dirty="0"/>
              <a:t>Environment to view variables and data</a:t>
            </a:r>
          </a:p>
          <a:p>
            <a:r>
              <a:rPr lang="en-GB" sz="2400" dirty="0"/>
              <a:t>Plots pane to visualize charts and graphs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0FCF5-9C2A-74B0-A03F-B646CB646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38639-249C-FAA8-7A8D-1285996959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12" y="-186844"/>
            <a:ext cx="2738048" cy="1773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06683-9C58-4C6A-A4E2-21E58A9C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52" y="1773646"/>
            <a:ext cx="6597298" cy="3540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EA5D0E-930A-566D-8CE2-CE1A0BCDB0C1}"/>
              </a:ext>
            </a:extLst>
          </p:cNvPr>
          <p:cNvSpPr txBox="1"/>
          <p:nvPr/>
        </p:nvSpPr>
        <p:spPr>
          <a:xfrm>
            <a:off x="5835886" y="1358746"/>
            <a:ext cx="218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ighlight>
                  <a:srgbClr val="00FF00"/>
                </a:highlight>
              </a:rPr>
              <a:t>S</a:t>
            </a:r>
            <a:r>
              <a:rPr lang="en-GB" sz="1800" b="1" dirty="0">
                <a:highlight>
                  <a:srgbClr val="00FF00"/>
                </a:highlight>
              </a:rPr>
              <a:t>cript editor </a:t>
            </a:r>
            <a:endParaRPr lang="en-GB" b="1" dirty="0"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9024C-BD81-F51E-4D63-E7F3881985C6}"/>
              </a:ext>
            </a:extLst>
          </p:cNvPr>
          <p:cNvSpPr txBox="1"/>
          <p:nvPr/>
        </p:nvSpPr>
        <p:spPr>
          <a:xfrm>
            <a:off x="9716906" y="1358746"/>
            <a:ext cx="218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ighlight>
                  <a:srgbClr val="00FF00"/>
                </a:highlight>
              </a:rPr>
              <a:t>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63AB1-DCC1-2E03-DE73-66E0396DA8A6}"/>
              </a:ext>
            </a:extLst>
          </p:cNvPr>
          <p:cNvSpPr txBox="1"/>
          <p:nvPr/>
        </p:nvSpPr>
        <p:spPr>
          <a:xfrm>
            <a:off x="5962886" y="5499254"/>
            <a:ext cx="218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ighlight>
                  <a:srgbClr val="00FF00"/>
                </a:highlight>
              </a:rPr>
              <a:t>Console</a:t>
            </a:r>
            <a:r>
              <a:rPr lang="en-GB" sz="1800" b="1" dirty="0">
                <a:highlight>
                  <a:srgbClr val="00FF00"/>
                </a:highlight>
              </a:rPr>
              <a:t> </a:t>
            </a:r>
            <a:endParaRPr lang="en-GB" b="1" dirty="0">
              <a:highlight>
                <a:srgbClr val="00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554F4-FCA1-D6E2-38B1-7B367C0F37A0}"/>
              </a:ext>
            </a:extLst>
          </p:cNvPr>
          <p:cNvSpPr txBox="1"/>
          <p:nvPr/>
        </p:nvSpPr>
        <p:spPr>
          <a:xfrm>
            <a:off x="9729606" y="5672234"/>
            <a:ext cx="218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ighlight>
                  <a:srgbClr val="00FF00"/>
                </a:highlight>
              </a:rPr>
              <a:t>Plots pane</a:t>
            </a:r>
            <a:r>
              <a:rPr lang="en-GB" sz="1800" b="1" dirty="0">
                <a:highlight>
                  <a:srgbClr val="00FF00"/>
                </a:highlight>
              </a:rPr>
              <a:t> </a:t>
            </a:r>
            <a:endParaRPr lang="en-GB" b="1" dirty="0">
              <a:highlight>
                <a:srgbClr val="00FF00"/>
              </a:highlight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4C4BB7-2F76-969C-F892-CE0BC95BBA56}"/>
              </a:ext>
            </a:extLst>
          </p:cNvPr>
          <p:cNvCxnSpPr/>
          <p:nvPr/>
        </p:nvCxnSpPr>
        <p:spPr>
          <a:xfrm>
            <a:off x="6705600" y="1728078"/>
            <a:ext cx="88900" cy="1078622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190561-70CD-8C6B-C23C-C647AA2BBDCE}"/>
              </a:ext>
            </a:extLst>
          </p:cNvPr>
          <p:cNvCxnSpPr>
            <a:cxnSpLocks/>
          </p:cNvCxnSpPr>
          <p:nvPr/>
        </p:nvCxnSpPr>
        <p:spPr>
          <a:xfrm flipH="1">
            <a:off x="10349330" y="1728078"/>
            <a:ext cx="154740" cy="977022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3987BF-6E05-18BB-5C1B-92411341F4E8}"/>
              </a:ext>
            </a:extLst>
          </p:cNvPr>
          <p:cNvCxnSpPr>
            <a:cxnSpLocks/>
          </p:cNvCxnSpPr>
          <p:nvPr/>
        </p:nvCxnSpPr>
        <p:spPr>
          <a:xfrm flipV="1">
            <a:off x="6426200" y="4947369"/>
            <a:ext cx="0" cy="55188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525417-A0FF-18F2-6A0E-681CD9F4729D}"/>
              </a:ext>
            </a:extLst>
          </p:cNvPr>
          <p:cNvCxnSpPr>
            <a:cxnSpLocks/>
          </p:cNvCxnSpPr>
          <p:nvPr/>
        </p:nvCxnSpPr>
        <p:spPr>
          <a:xfrm flipV="1">
            <a:off x="10349330" y="4572000"/>
            <a:ext cx="0" cy="110023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6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04B56-F3DD-5549-E412-E9AEA514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AF3A15-5A5A-61CF-9502-9A642248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69D39-E76E-1062-ED39-E7166F68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49" y="1997075"/>
            <a:ext cx="5919934" cy="4445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Every day we face questions like:</a:t>
            </a:r>
          </a:p>
          <a:p>
            <a:r>
              <a:rPr lang="en-GB" dirty="0"/>
              <a:t>Does a new fertilizer really grow taller plants, or is it just luck?</a:t>
            </a:r>
          </a:p>
          <a:p>
            <a:r>
              <a:rPr lang="en-GB" dirty="0"/>
              <a:t>Or when a medicine works in a trial, how do we know it will work for most people?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Statistics gives us the tools to answer these questions, turning raw data into evidence.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8C7C84C-6674-8420-C88D-07A89F3470CB}"/>
              </a:ext>
            </a:extLst>
          </p:cNvPr>
          <p:cNvSpPr txBox="1">
            <a:spLocks/>
          </p:cNvSpPr>
          <p:nvPr/>
        </p:nvSpPr>
        <p:spPr>
          <a:xfrm>
            <a:off x="308781" y="1358900"/>
            <a:ext cx="11333076" cy="450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Introduction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ig Data na educação: quais são as vantagens e como adotar?IT Experts">
            <a:extLst>
              <a:ext uri="{FF2B5EF4-FFF2-40B4-BE49-F238E27FC236}">
                <a16:creationId xmlns:a16="http://schemas.microsoft.com/office/drawing/2014/main" id="{17CB0DB7-4A14-C831-7D3E-ED7464B2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80" y="2268167"/>
            <a:ext cx="4771268" cy="339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999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61E4-9D2C-B3FD-86E3-7C5DC4DC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7EA038-82B8-4002-8683-D4C6EEAC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Downloading and Installing R &amp; RStudio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00E80-037D-F298-4466-824FE3D76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0" descr="R: R Logo">
            <a:extLst>
              <a:ext uri="{FF2B5EF4-FFF2-40B4-BE49-F238E27FC236}">
                <a16:creationId xmlns:a16="http://schemas.microsoft.com/office/drawing/2014/main" id="{5285902C-8654-D1DA-2A9D-BEC83872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313" y="1178091"/>
            <a:ext cx="1375399" cy="10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EB465-5060-F646-8BBA-7BCDFA30D3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76" y="1106306"/>
            <a:ext cx="2738048" cy="1773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3AC60F-3A78-DEC9-10D5-81271F99B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92" y="2879952"/>
            <a:ext cx="5579753" cy="2548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2CFD-DD6E-918C-EAEE-131B5B41F8B0}"/>
              </a:ext>
            </a:extLst>
          </p:cNvPr>
          <p:cNvSpPr txBox="1"/>
          <p:nvPr/>
        </p:nvSpPr>
        <p:spPr>
          <a:xfrm>
            <a:off x="1194225" y="2426731"/>
            <a:ext cx="348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https://cran.rstudio.com/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F8F8A4-4916-1230-8F20-D0ADBD4A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457" y="2879952"/>
            <a:ext cx="5576686" cy="2350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9163DC-F37A-C18E-62BA-2E40C8DC67DF}"/>
              </a:ext>
            </a:extLst>
          </p:cNvPr>
          <p:cNvSpPr txBox="1"/>
          <p:nvPr/>
        </p:nvSpPr>
        <p:spPr>
          <a:xfrm>
            <a:off x="7112000" y="2426731"/>
            <a:ext cx="675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https://posit.co/download/rstudio-desktop/</a:t>
            </a:r>
          </a:p>
        </p:txBody>
      </p:sp>
    </p:spTree>
    <p:extLst>
      <p:ext uri="{BB962C8B-B14F-4D97-AF65-F5344CB8AC3E}">
        <p14:creationId xmlns:p14="http://schemas.microsoft.com/office/powerpoint/2010/main" val="3655824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B464E-8559-997B-8E40-2E26DE2AA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8B9A73-C90B-FDA2-9757-4A63F0DA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of Distribution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C6495-3AE1-2868-F780-9F56ABD0C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1368A-47E5-2064-2319-32FFB0F0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378870"/>
            <a:ext cx="7840236" cy="49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D957-4874-7279-9211-34C5C89B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91419D-F17B-B9EF-FBF7-44CFC618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of Distribution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0A72-2DE2-8DD8-1F9B-0BC1E6A7A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2290" name="Picture 2" descr="Mastering Shapes of Distributions: Key to Statistical Analysis | StudyPug">
            <a:extLst>
              <a:ext uri="{FF2B5EF4-FFF2-40B4-BE49-F238E27FC236}">
                <a16:creationId xmlns:a16="http://schemas.microsoft.com/office/drawing/2014/main" id="{0C2315D4-DABE-64AD-ADCB-E08C8F0A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397125"/>
            <a:ext cx="7461250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6B8FE-5867-EB3A-3043-02DADECF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993E-2D72-93AD-6BBA-3B75AB8D4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0792F-5B27-7A7D-616E-EE2324A8B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Measures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117609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DEA2E-D838-2A25-509A-AD98DEBD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B040CE-941F-3275-03B4-6A4FA688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70CB3-34AB-174B-1428-192C40ABD89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variability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6755E-7159-B653-51F4-C5FCD3DD6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While mean, median, and mode tell us about the centre of the data, measures of variability tell us how spread out the data is.</a:t>
            </a:r>
          </a:p>
          <a:p>
            <a:r>
              <a:rPr lang="en-GB" dirty="0"/>
              <a:t>The three most common measures of variability are the: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/>
              <a:t>Range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/>
              <a:t>Variance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/>
              <a:t>Standard Deviation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F1B9E-31C3-B50A-347A-E1F262708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32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673D-2453-904C-D33D-E2ECB118C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96F716-488B-DB75-D70F-27D16547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0EEF1-46FC-7BA6-3662-0E67E7E55A0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variability (Range)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855FC-4254-8AD6-4180-8306B3DF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range is the difference between the largest and smallest value.</a:t>
            </a:r>
          </a:p>
          <a:p>
            <a:r>
              <a:rPr lang="en-GB" dirty="0"/>
              <a:t>Advantages: simple and quick to calculate.</a:t>
            </a:r>
          </a:p>
          <a:p>
            <a:r>
              <a:rPr lang="en-GB" dirty="0"/>
              <a:t>Disadvantages: relies on only two data points, ignoring the rest of the dataset; highly sensitive to outliers; provides no information about the overall shape or distribution of the data.</a:t>
            </a:r>
          </a:p>
          <a:p>
            <a:endParaRPr lang="en-GB" dirty="0"/>
          </a:p>
          <a:p>
            <a:r>
              <a:rPr lang="en-GB" dirty="0"/>
              <a:t>Range = Max value – Min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EC721-E814-A1AA-448A-D71826583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F0B15-0BE5-6ED0-F190-BDA1C570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A16C26-A9C2-283B-D669-EDCDAADC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FB447-1871-B317-32D9-25361FC830F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variability (Variance)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DF4C1-47E9-8106-F678-6C62C576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1341100" cy="4902199"/>
          </a:xfrm>
        </p:spPr>
        <p:txBody>
          <a:bodyPr>
            <a:normAutofit/>
          </a:bodyPr>
          <a:lstStyle/>
          <a:p>
            <a:r>
              <a:rPr lang="en-GB" sz="2000" dirty="0"/>
              <a:t>The variance is the average of the squared differences from the mean.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r>
              <a:rPr lang="en-GB" sz="1700" dirty="0"/>
              <a:t>Step 1: Find the mean</a:t>
            </a:r>
          </a:p>
          <a:p>
            <a:pPr marL="0" indent="0">
              <a:buNone/>
            </a:pPr>
            <a:r>
              <a:rPr lang="en-GB" sz="1700" dirty="0"/>
              <a:t>Step 2: Find each value’s difference from the mean</a:t>
            </a:r>
          </a:p>
          <a:p>
            <a:pPr marL="0" indent="0">
              <a:buNone/>
            </a:pPr>
            <a:r>
              <a:rPr lang="en-GB" sz="1700" dirty="0"/>
              <a:t>Step 3: Square each difference from the mean</a:t>
            </a:r>
          </a:p>
          <a:p>
            <a:pPr marL="0" indent="0">
              <a:buNone/>
            </a:pPr>
            <a:r>
              <a:rPr lang="en-GB" sz="1700" dirty="0"/>
              <a:t>Step 4: Find the sum of squares</a:t>
            </a:r>
          </a:p>
          <a:p>
            <a:pPr marL="0" indent="0">
              <a:buNone/>
            </a:pPr>
            <a:r>
              <a:rPr lang="en-GB" sz="1700" dirty="0"/>
              <a:t>Step 5: Divide the sum of squares by n – 1 or N</a:t>
            </a:r>
            <a:endParaRPr lang="en-GB" sz="2000" dirty="0"/>
          </a:p>
          <a:p>
            <a:r>
              <a:rPr lang="en-GB" sz="2000" dirty="0"/>
              <a:t>Interpretation: Show data clustered tightly (small variance) vs spread out (large variance).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9D454-F06B-3CD1-14BE-891AA89D4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7F74B8-FC31-685B-27FA-FEC07D9CC79C}"/>
              </a:ext>
            </a:extLst>
          </p:cNvPr>
          <p:cNvGrpSpPr/>
          <p:nvPr/>
        </p:nvGrpSpPr>
        <p:grpSpPr>
          <a:xfrm>
            <a:off x="578021" y="2368124"/>
            <a:ext cx="5341851" cy="1860789"/>
            <a:chOff x="628825" y="2503033"/>
            <a:chExt cx="5341851" cy="18607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AEDC54-0CBF-086F-5B96-A1EEC3B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25" y="2872365"/>
              <a:ext cx="5341851" cy="14914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E68C7A-3196-F13C-B0E7-5A4AD19D9EDF}"/>
                </a:ext>
              </a:extLst>
            </p:cNvPr>
            <p:cNvSpPr txBox="1"/>
            <p:nvPr/>
          </p:nvSpPr>
          <p:spPr>
            <a:xfrm>
              <a:off x="628826" y="2503033"/>
              <a:ext cx="5341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Sample variance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F025C-63E0-1731-AF94-9BA23439345D}"/>
              </a:ext>
            </a:extLst>
          </p:cNvPr>
          <p:cNvGrpSpPr/>
          <p:nvPr/>
        </p:nvGrpSpPr>
        <p:grpSpPr>
          <a:xfrm>
            <a:off x="6399296" y="2454928"/>
            <a:ext cx="4887829" cy="1722578"/>
            <a:chOff x="6424698" y="2398647"/>
            <a:chExt cx="4887829" cy="17225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96CC69-FC59-21EF-BA51-535DAF943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4699" y="2736774"/>
              <a:ext cx="4887828" cy="1384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C40B76-EA50-14DE-BEB0-F8DBAB67A7BC}"/>
                </a:ext>
              </a:extLst>
            </p:cNvPr>
            <p:cNvSpPr txBox="1"/>
            <p:nvPr/>
          </p:nvSpPr>
          <p:spPr>
            <a:xfrm>
              <a:off x="6424698" y="2398647"/>
              <a:ext cx="4887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Population 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529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E4A7-B246-1BC4-1AE1-20840B1D5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AEE673-F04D-7AD1-0E15-AC75B91A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4A22C-4AD6-6E72-57F7-F20A876C5E0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variability (Variance)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4AB65C-1A83-EDFE-D176-63FA54EC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1341100" cy="4902199"/>
          </a:xfrm>
        </p:spPr>
        <p:txBody>
          <a:bodyPr>
            <a:normAutofit/>
          </a:bodyPr>
          <a:lstStyle/>
          <a:p>
            <a:r>
              <a:rPr lang="en-GB" sz="2000" dirty="0"/>
              <a:t>Plant heights (cm) = 10, 12, 15, 18, 22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Activity: calculate the variance</a:t>
            </a:r>
          </a:p>
          <a:p>
            <a:pPr marL="0" indent="0">
              <a:buNone/>
            </a:pPr>
            <a:r>
              <a:rPr lang="en-GB" sz="2000" dirty="0"/>
              <a:t>Step 1: Find the mean = </a:t>
            </a:r>
            <a:r>
              <a:rPr lang="en-GB" sz="2000" dirty="0">
                <a:highlight>
                  <a:srgbClr val="00FF00"/>
                </a:highlight>
              </a:rPr>
              <a:t>?</a:t>
            </a:r>
          </a:p>
          <a:p>
            <a:pPr marL="0" indent="0">
              <a:buNone/>
            </a:pPr>
            <a:r>
              <a:rPr lang="en-GB" sz="2000" dirty="0"/>
              <a:t>Step 2: Find each value’s difference from the mean = </a:t>
            </a:r>
            <a:r>
              <a:rPr lang="en-GB" sz="2000" dirty="0">
                <a:highlight>
                  <a:srgbClr val="00FF00"/>
                </a:highlight>
              </a:rPr>
              <a:t>?</a:t>
            </a:r>
          </a:p>
          <a:p>
            <a:pPr marL="0" indent="0">
              <a:buNone/>
            </a:pPr>
            <a:r>
              <a:rPr lang="en-GB" sz="2000" dirty="0"/>
              <a:t>Step 3: Square each difference from the mean = </a:t>
            </a:r>
            <a:r>
              <a:rPr lang="en-GB" sz="2000" dirty="0">
                <a:highlight>
                  <a:srgbClr val="00FF00"/>
                </a:highlight>
              </a:rPr>
              <a:t>?</a:t>
            </a:r>
          </a:p>
          <a:p>
            <a:pPr marL="0" indent="0">
              <a:buNone/>
            </a:pPr>
            <a:r>
              <a:rPr lang="en-GB" sz="2000" dirty="0"/>
              <a:t>Step 4: Find the sum of squares = </a:t>
            </a:r>
            <a:r>
              <a:rPr lang="en-GB" sz="2000" dirty="0">
                <a:highlight>
                  <a:srgbClr val="00FF00"/>
                </a:highlight>
              </a:rPr>
              <a:t>?</a:t>
            </a:r>
          </a:p>
          <a:p>
            <a:pPr marL="0" indent="0">
              <a:buNone/>
            </a:pPr>
            <a:r>
              <a:rPr lang="en-GB" sz="2000" dirty="0"/>
              <a:t>Step 5: Divide the sum of squares by n – 1 = </a:t>
            </a:r>
            <a:r>
              <a:rPr lang="en-GB" sz="2000" dirty="0">
                <a:highlight>
                  <a:srgbClr val="00FF00"/>
                </a:highlight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CA9AB-7E76-4B5C-2FCE-E7A6FF9FE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89755D-2CD1-0D91-F8BC-415B9530667E}"/>
              </a:ext>
            </a:extLst>
          </p:cNvPr>
          <p:cNvGrpSpPr/>
          <p:nvPr/>
        </p:nvGrpSpPr>
        <p:grpSpPr>
          <a:xfrm>
            <a:off x="7334421" y="2977117"/>
            <a:ext cx="4762327" cy="1658917"/>
            <a:chOff x="628825" y="2503033"/>
            <a:chExt cx="5341851" cy="1860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7604C1-1D58-CECE-C824-7E5CC3CF1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25" y="2872365"/>
              <a:ext cx="5341851" cy="1491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353151-AB9B-F9EC-9251-4513B9C2E455}"/>
                </a:ext>
              </a:extLst>
            </p:cNvPr>
            <p:cNvSpPr txBox="1"/>
            <p:nvPr/>
          </p:nvSpPr>
          <p:spPr>
            <a:xfrm>
              <a:off x="628826" y="2503033"/>
              <a:ext cx="5341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Sample 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94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3E71C-004C-7640-50A9-DE6D95C5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8E81DA-D70A-193E-BFF4-99029543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7680C-EA92-8955-EBCD-00E0DD24E29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Measures of variability (Standard Deviation)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46243-BFF1-DCD0-8A6F-9998BF11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48" y="1960859"/>
            <a:ext cx="11341100" cy="4636163"/>
          </a:xfrm>
        </p:spPr>
        <p:txBody>
          <a:bodyPr>
            <a:normAutofit/>
          </a:bodyPr>
          <a:lstStyle/>
          <a:p>
            <a:r>
              <a:rPr lang="en-GB" sz="2000" dirty="0"/>
              <a:t>The standard deviation is the square root of the variance.</a:t>
            </a:r>
          </a:p>
          <a:p>
            <a:r>
              <a:rPr lang="en-GB" sz="2000" dirty="0"/>
              <a:t>Expressed in the same units as the data (unlike variance, which is in squared units).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Both variance and standard deviation measure variability, but in different units: standard deviation uses the same units as the data (e.g., cm), while variance uses squared units (e.g., cm squared), making it less intuitive.</a:t>
            </a:r>
          </a:p>
          <a:p>
            <a:r>
              <a:rPr lang="en-GB" sz="2000" dirty="0"/>
              <a:t>Standard deviation is easier to interpret, but variance is more informative for statistical inferences.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FA962-D987-59AB-A7FF-D8C393651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32740-B338-8087-1919-F751573D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58" y="3159068"/>
            <a:ext cx="2962275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95805-F7DD-60B8-6548-F82647ECE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40" y="2924006"/>
            <a:ext cx="30289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34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9BE4-E70E-1428-832A-46A0EC99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6AA4-231D-DCB4-C692-CF344DFCF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Quartiles in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623EA-866D-4DC3-29F4-D1FD5C0A2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DBFE6-BBF0-1A83-93E6-3D9752B4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A3D14A-C93F-74F2-0EBC-82AF620D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2D6050-12D6-A618-5BF0-43DEE0A42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82" y="1589314"/>
            <a:ext cx="11447236" cy="52686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By the end of this lecture, students will be able to:</a:t>
            </a:r>
          </a:p>
          <a:p>
            <a:r>
              <a:rPr lang="en-GB" dirty="0"/>
              <a:t>Define statistics and explain why it matters in research and daily life.</a:t>
            </a:r>
          </a:p>
          <a:p>
            <a:r>
              <a:rPr lang="en-GB" dirty="0"/>
              <a:t>Tell the difference between descriptive and inferential statistics.</a:t>
            </a:r>
          </a:p>
          <a:p>
            <a:r>
              <a:rPr lang="en-GB" dirty="0"/>
              <a:t>Identify populations and samples, and explain why we use samples.</a:t>
            </a:r>
          </a:p>
          <a:p>
            <a:r>
              <a:rPr lang="en-GB" dirty="0"/>
              <a:t>Describe types of variables: qualitative (nominal, ordinal) and quantitative (discrete, continuous).</a:t>
            </a:r>
          </a:p>
          <a:p>
            <a:r>
              <a:rPr lang="en-GB" dirty="0"/>
              <a:t>Distinguish between independent and dependent variables.</a:t>
            </a:r>
          </a:p>
          <a:p>
            <a:r>
              <a:rPr lang="en-GB" dirty="0"/>
              <a:t>Calculate and interpret mean, median, and mode.</a:t>
            </a:r>
          </a:p>
          <a:p>
            <a:r>
              <a:rPr lang="en-GB" dirty="0"/>
              <a:t>Calculate and interpret range, variance, and standard deviation.</a:t>
            </a:r>
          </a:p>
          <a:p>
            <a:r>
              <a:rPr lang="en-GB" dirty="0"/>
              <a:t>Show data with histograms and boxplots.</a:t>
            </a:r>
          </a:p>
          <a:p>
            <a:r>
              <a:rPr lang="en-GB" dirty="0"/>
              <a:t>Identify quartiles, median, and outliers in boxplots.</a:t>
            </a:r>
          </a:p>
          <a:p>
            <a:r>
              <a:rPr lang="en-GB" dirty="0"/>
              <a:t>Understand hypothesis testing and its assumptions (t-test, ANOVA).</a:t>
            </a:r>
          </a:p>
          <a:p>
            <a:r>
              <a:rPr lang="en-GB" dirty="0"/>
              <a:t>Perform t-tests, ANOVA, and linear regression.</a:t>
            </a:r>
          </a:p>
          <a:p>
            <a:r>
              <a:rPr lang="en-GB" dirty="0"/>
              <a:t>Interpret p-values and other important results.</a:t>
            </a:r>
          </a:p>
          <a:p>
            <a:r>
              <a:rPr lang="en-GB" dirty="0"/>
              <a:t>Apply post-hoc tests (like Tukey’s HSD) after ANOVA.</a:t>
            </a:r>
          </a:p>
          <a:p>
            <a:r>
              <a:rPr lang="en-GB" dirty="0"/>
              <a:t>Use R to compute statistics and create plots.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08E47A-C049-DB12-D5B3-C521751D7285}"/>
              </a:ext>
            </a:extLst>
          </p:cNvPr>
          <p:cNvSpPr txBox="1">
            <a:spLocks/>
          </p:cNvSpPr>
          <p:nvPr/>
        </p:nvSpPr>
        <p:spPr>
          <a:xfrm>
            <a:off x="308781" y="900000"/>
            <a:ext cx="11333076" cy="450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Learning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7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AFD54-A160-E11E-A6F9-4DC89302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F7FE58-7FD2-FE9B-1332-77D38225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77935-8BAA-5492-2EF6-A26388929E1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3472" y="1129450"/>
            <a:ext cx="11333076" cy="450367"/>
          </a:xfrm>
        </p:spPr>
        <p:txBody>
          <a:bodyPr/>
          <a:lstStyle/>
          <a:p>
            <a:r>
              <a:rPr lang="en-GB" dirty="0"/>
              <a:t>Quartiles in statistics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4D36D3-FE63-1539-822B-E360F93A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95918"/>
            <a:ext cx="6788150" cy="490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/>
              <a:t>Quartiles divide a dataset into four equal parts, each containing 25% of the observations: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Q1 (25th percentile): 25% of the data falls below this value.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Q2 (50th percentile / median): 50% of the data falls below this value.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Q3 (75th percentile): 75% of the data falls below this value.</a:t>
            </a:r>
          </a:p>
          <a:p>
            <a:pPr marL="514350" indent="-514350">
              <a:buFont typeface="+mj-lt"/>
              <a:buAutoNum type="romanLcPeriod"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How to Find Quartiles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Order the data: Arrange the dataset from smallest to largest.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Find the median (Q2): Identify the middle value of the ordered data.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Find Q1: Determine the median of the lower half of the data (values below Q2).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Find Q3: Determine the median of the upper half of the data (values above Q2).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9D7B4-6A96-7E98-03E0-843685D55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CF954-F1BE-D5A7-CC65-6F2D4292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00" y="1653140"/>
            <a:ext cx="4250548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8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AA88-396D-AEDD-A229-EBCA3C6E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BDA421-F4A5-2F20-9BDC-326B20C7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BE2C-E798-36A9-F417-12A324B3CB4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Quartiles in statistics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009D7E-947C-4287-61FA-0E01784E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5149850" cy="4902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Why determine quartiles?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000" dirty="0"/>
              <a:t>They help describe the distribution and variability of data.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000" dirty="0"/>
              <a:t>Together with the minimum and maximum, Q1, Q2, and Q3 form the five-number summary.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000" dirty="0"/>
              <a:t>The Interquartile Range (IQR = Q3 – Q1) measures the spread of the middle 50% of the data and is useful for identifying potential outliers.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5E73F-1554-E598-B488-F1F752195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4338" name="Picture 2" descr="Box Plot - GeeksforGeeks">
            <a:extLst>
              <a:ext uri="{FF2B5EF4-FFF2-40B4-BE49-F238E27FC236}">
                <a16:creationId xmlns:a16="http://schemas.microsoft.com/office/drawing/2014/main" id="{1692916F-8A10-AFAE-51AC-5D53D084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197" y="5016628"/>
            <a:ext cx="3740959" cy="13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7D7B3-D581-848C-7CE6-9AA8D1FD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36009"/>
          <a:stretch>
            <a:fillRect/>
          </a:stretch>
        </p:blipFill>
        <p:spPr>
          <a:xfrm>
            <a:off x="5925517" y="558445"/>
            <a:ext cx="5696733" cy="4204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69272B-F33E-683F-8E9A-F6264B339EA8}"/>
              </a:ext>
            </a:extLst>
          </p:cNvPr>
          <p:cNvSpPr txBox="1"/>
          <p:nvPr/>
        </p:nvSpPr>
        <p:spPr>
          <a:xfrm>
            <a:off x="6248400" y="520700"/>
            <a:ext cx="132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highlight>
                  <a:srgbClr val="00FF00"/>
                </a:highlight>
              </a:rPr>
              <a:t>Histogram </a:t>
            </a:r>
            <a:endParaRPr lang="en-GB" b="1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C834A-F661-B0B5-E2C0-93BADB3BD60B}"/>
              </a:ext>
            </a:extLst>
          </p:cNvPr>
          <p:cNvSpPr txBox="1"/>
          <p:nvPr/>
        </p:nvSpPr>
        <p:spPr>
          <a:xfrm>
            <a:off x="6320447" y="4647296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highlight>
                  <a:srgbClr val="00FF00"/>
                </a:highlight>
              </a:rPr>
              <a:t>Boxplot </a:t>
            </a:r>
            <a:endParaRPr lang="en-GB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8737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7BA3-BE13-8B18-5E3F-87CB5288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4B81A4-9B86-5849-F91D-A69FBB4E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Descriptive Statistics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16FB6-CE71-01A3-E357-15A24A62399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9462" y="1028092"/>
            <a:ext cx="11333076" cy="450367"/>
          </a:xfrm>
        </p:spPr>
        <p:txBody>
          <a:bodyPr/>
          <a:lstStyle/>
          <a:p>
            <a:r>
              <a:rPr lang="en-GB" dirty="0"/>
              <a:t>Quartiles in statistics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D79D9-DF21-0ED0-8613-6574A123D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8F591678-74EB-1A4E-E2EA-6EEE6FD68BF4}"/>
              </a:ext>
            </a:extLst>
          </p:cNvPr>
          <p:cNvSpPr txBox="1">
            <a:spLocks/>
          </p:cNvSpPr>
          <p:nvPr/>
        </p:nvSpPr>
        <p:spPr>
          <a:xfrm>
            <a:off x="1955935" y="5595639"/>
            <a:ext cx="11479478" cy="3143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EF5D707F-7E75-A386-836B-75413C22D874}"/>
              </a:ext>
            </a:extLst>
          </p:cNvPr>
          <p:cNvSpPr txBox="1">
            <a:spLocks/>
          </p:cNvSpPr>
          <p:nvPr/>
        </p:nvSpPr>
        <p:spPr>
          <a:xfrm>
            <a:off x="386824" y="5595636"/>
            <a:ext cx="5149850" cy="11176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Narrow histogram</a:t>
            </a:r>
          </a:p>
          <a:p>
            <a:r>
              <a:rPr lang="en-GB" sz="2000" dirty="0"/>
              <a:t>Shows low variability.</a:t>
            </a:r>
          </a:p>
          <a:p>
            <a:r>
              <a:rPr lang="en-GB" sz="2000" dirty="0"/>
              <a:t>Most data points cluster closely around the mean.</a:t>
            </a:r>
          </a:p>
          <a:p>
            <a:r>
              <a:rPr lang="en-GB" sz="2000" dirty="0"/>
              <a:t>The distribution looks tall and tight.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28D1CC5D-58DE-0507-F240-45796773D8C8}"/>
              </a:ext>
            </a:extLst>
          </p:cNvPr>
          <p:cNvSpPr txBox="1">
            <a:spLocks/>
          </p:cNvSpPr>
          <p:nvPr/>
        </p:nvSpPr>
        <p:spPr>
          <a:xfrm>
            <a:off x="6546056" y="5577201"/>
            <a:ext cx="5149850" cy="11176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Wide histogram</a:t>
            </a:r>
          </a:p>
          <a:p>
            <a:r>
              <a:rPr lang="en-GB" sz="2000" dirty="0"/>
              <a:t>Shows high variability.</a:t>
            </a:r>
          </a:p>
          <a:p>
            <a:r>
              <a:rPr lang="en-GB" sz="2000" dirty="0"/>
              <a:t>Data points are more spread out from the mean.</a:t>
            </a:r>
          </a:p>
          <a:p>
            <a:r>
              <a:rPr lang="en-GB" sz="2000" dirty="0"/>
              <a:t>The distribution looks flatter and stretched.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F754A-BB1D-320E-5E3B-6823841D4E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9" y="1468560"/>
            <a:ext cx="5387121" cy="403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C8F9B-1AFB-8F7F-8BDD-FCA9F43199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20" y="1458660"/>
            <a:ext cx="5387121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3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BDEC1-119E-AF07-95D0-8F9598F3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90C6-AD84-BE32-A691-3FEA8AC65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Inferential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6253F-B7C9-DEE6-3AF1-EAEAEA584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5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8D0D-8196-229B-870C-40D75D5B8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05675A-02C3-AA0D-1090-B7B3C4CC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vs 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EAF7B-297C-A50C-F21A-1D43802CB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1341100" cy="377796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Descriptive statistics summarize and describe the key features of a quantitative dataset. They provide a snapshot of the data’s characteristics, helping you understand its centre, spread, and overall shape. Descriptive statistics describe and summarize the data within a sample.</a:t>
            </a:r>
          </a:p>
          <a:p>
            <a:endParaRPr lang="en-GB" dirty="0"/>
          </a:p>
          <a:p>
            <a:r>
              <a:rPr lang="en-GB" dirty="0"/>
              <a:t>Inferential statistics use sample data to make predictions or draw conclusions about a larger population. While descriptive statistics help you understand your sample, inferential statistics allow you to make broader statements and generalizations based on that sample.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54BC1-DEC9-5571-C261-6D0BCA7CB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6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AB42-82CE-0075-C2C4-C7831BF0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03E82C-62DF-AE67-2E46-C1C28C26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362A69-5229-B00B-BA4A-4B2D147CE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11341100" cy="3777961"/>
          </a:xfrm>
        </p:spPr>
        <p:txBody>
          <a:bodyPr>
            <a:normAutofit/>
          </a:bodyPr>
          <a:lstStyle/>
          <a:p>
            <a:r>
              <a:rPr lang="en-GB" dirty="0"/>
              <a:t>Common inferential statistics: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Hypothesis testing (e.g., t-test, chi-square): are differences between groups real or just due to chance?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Confidence intervals: a range of values likely to contain the true population parameter.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Regression / correlation: predicting or examining relationships between variables.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5FFA4-2125-C2C2-18D6-2C7145A15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29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67121-305D-FB80-6D48-4E241A15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3ED7-1284-B218-31B0-B673042B2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t-test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84719-EAD0-21A1-1CBF-F70D4F425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0570-5D10-5ACA-6AFC-68597FEE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E0505-C323-6EFE-F137-5DB3291F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842BE-356E-7290-2ECB-91E67F56D8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A4988F-E2C8-96D3-06AA-F2C905FC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1"/>
            <a:ext cx="10369550" cy="3848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A t-test is a statistical test used to determine if there is a significant difference between the means of two groups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Key points</a:t>
            </a:r>
          </a:p>
          <a:p>
            <a:pPr marL="0" indent="0">
              <a:buNone/>
            </a:pPr>
            <a:r>
              <a:rPr lang="en-GB" sz="2000" dirty="0"/>
              <a:t>Null hypothesis (H₀): There is no real difference between means.</a:t>
            </a:r>
          </a:p>
          <a:p>
            <a:pPr marL="0" indent="0">
              <a:buNone/>
            </a:pPr>
            <a:r>
              <a:rPr lang="en-GB" sz="2000" dirty="0"/>
              <a:t>Alternative hypothesis (H₁): There is a difference.</a:t>
            </a:r>
          </a:p>
          <a:p>
            <a:pPr marL="0" indent="0">
              <a:buNone/>
            </a:pPr>
            <a:r>
              <a:rPr lang="en-GB" sz="2000" dirty="0"/>
              <a:t>t-statistic: Measures how far the sample mean is from the null hypothesis, relative to variability.</a:t>
            </a:r>
          </a:p>
          <a:p>
            <a:pPr marL="0" indent="0">
              <a:buNone/>
            </a:pPr>
            <a:r>
              <a:rPr lang="en-GB" sz="2000" dirty="0"/>
              <a:t>p-value: Probability of observing your result (or more extreme) if H₀ is true.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Null hypothesis is rejected if p-value &lt; 0.05. This means the observed differences are unlikely to be due to chance alone and are considered statistically significant.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11066-490E-DA27-1702-46B12D02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2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AB3A-C592-4C34-F197-DE1951E54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11C8A-3E7C-99C6-7AEF-15F5F479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A9BD0-B8ED-1A80-07D7-ED08D60EB7E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5A0D-825A-8022-B272-6CA927ABB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1"/>
            <a:ext cx="10369550" cy="3848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2000" b="1" dirty="0"/>
              <a:t>Main assumptions</a:t>
            </a:r>
          </a:p>
          <a:p>
            <a:r>
              <a:rPr lang="en-GB" sz="2000" dirty="0"/>
              <a:t>The dependent variable should be continuous (interval or ratio scale, e.g., height, weight, scores).</a:t>
            </a:r>
          </a:p>
          <a:p>
            <a:r>
              <a:rPr lang="en-GB" sz="2000" dirty="0"/>
              <a:t>Observations should be independent and collected from a random sample of the population. No relationship between the values in one group and the values in another (except in a paired t-test, where pairs are related).</a:t>
            </a:r>
          </a:p>
          <a:p>
            <a:r>
              <a:rPr lang="en-GB" sz="2000" dirty="0"/>
              <a:t>The data in each group should be approximately normally distributed</a:t>
            </a:r>
          </a:p>
          <a:p>
            <a:r>
              <a:rPr lang="en-GB" sz="2000" dirty="0"/>
              <a:t>The variances in the two groups should be equal for independent two-sample t-test. If not, Welch’s t-test is preferred (it adjusts for unequal variances).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Types of t-tests</a:t>
            </a:r>
          </a:p>
          <a:p>
            <a:r>
              <a:rPr lang="en-GB" sz="2000" dirty="0"/>
              <a:t>One-sample t-test: Compares the mean of a sample to a known value (e.g., is the average height of these plants different from 10 cm?)</a:t>
            </a:r>
          </a:p>
          <a:p>
            <a:r>
              <a:rPr lang="en-GB" sz="2000" dirty="0"/>
              <a:t>Paired sample t-test: Compares means from the same group at two times (</a:t>
            </a:r>
            <a:r>
              <a:rPr lang="en-GB" sz="2000" dirty="0" err="1"/>
              <a:t>eg.</a:t>
            </a:r>
            <a:r>
              <a:rPr lang="en-GB" sz="2000" dirty="0"/>
              <a:t> before vs. after an intervention)</a:t>
            </a:r>
          </a:p>
          <a:p>
            <a:r>
              <a:rPr lang="en-GB" sz="2000" dirty="0"/>
              <a:t>Independent two-sample t-test: Compares means from two independent groups (e.g., average plant height with fertilizer A vs fertilizer B).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06947-AB5C-1C51-3BE1-3EA08EAE7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02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5C88-E46E-0040-0767-60AD6AEE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EAD8-9A3C-9AC5-4198-C408DB9F3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089" y="1808163"/>
            <a:ext cx="9364612" cy="17967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ANOVA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(Analysis of Variance)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36CA8-7D5E-A49F-CDFD-3811630D7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D75C4-B699-E3FE-DB60-B660792D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A6AB35-A434-DD3C-CB9A-1CF10AC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1E464C-C66A-F278-48D2-E480E8EF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49" y="1997075"/>
            <a:ext cx="11216408" cy="4445289"/>
          </a:xfrm>
        </p:spPr>
        <p:txBody>
          <a:bodyPr>
            <a:noAutofit/>
          </a:bodyPr>
          <a:lstStyle/>
          <a:p>
            <a:r>
              <a:rPr lang="en-GB" sz="2000" dirty="0"/>
              <a:t>Introduction to statistics: what is statistics and why it matters; real-world examples of statistical questions</a:t>
            </a:r>
          </a:p>
          <a:p>
            <a:r>
              <a:rPr lang="en-GB" sz="2000" dirty="0"/>
              <a:t>Populations and samples: difference between populations and samples; why we use samples and types of sampling</a:t>
            </a:r>
          </a:p>
          <a:p>
            <a:r>
              <a:rPr lang="en-GB" sz="2000" dirty="0"/>
              <a:t>Variables: qualitative vs. quantitative; independent vs. dependent variables</a:t>
            </a:r>
          </a:p>
          <a:p>
            <a:r>
              <a:rPr lang="en-GB" sz="2000" dirty="0"/>
              <a:t>Descriptive statistics: measures of central tendency (mean, median, mode); measures of variability (range, variance, standard deviation); visualizing data: histograms and boxplots</a:t>
            </a:r>
          </a:p>
          <a:p>
            <a:r>
              <a:rPr lang="en-GB" sz="2000" dirty="0"/>
              <a:t>Inferential statistics: hypothesis testing and key concepts (p-value, t-statistic, F-statistic, R²); t-tests: one-sample, paired, independent two-sample; ANOVA and post-hoc tests (Tukey’s HSD); linear regression</a:t>
            </a:r>
          </a:p>
          <a:p>
            <a:r>
              <a:rPr lang="en-GB" sz="2000" dirty="0"/>
              <a:t>Using R for analysis: calculating descriptive and inferential statistics; creating plots and interpreting results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9661D43-BE37-AA22-6FE9-DB8177C416E2}"/>
              </a:ext>
            </a:extLst>
          </p:cNvPr>
          <p:cNvSpPr txBox="1">
            <a:spLocks/>
          </p:cNvSpPr>
          <p:nvPr/>
        </p:nvSpPr>
        <p:spPr>
          <a:xfrm>
            <a:off x="308781" y="1358900"/>
            <a:ext cx="11333076" cy="450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Lecture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19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0934-E00B-E1AE-5101-722FB6C1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D8D1EA-0509-F662-7390-308EE6BF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313E-1C63-C68E-CC4A-9626EBAE9FE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ANOVA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78C9D-1142-30F1-8CC9-EBC93382D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0864850" cy="46412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ANOVA tests whether the means of three or more groups are significantly different.</a:t>
            </a:r>
          </a:p>
          <a:p>
            <a:pPr marL="0" indent="0">
              <a:buNone/>
            </a:pPr>
            <a:r>
              <a:rPr lang="en-GB" sz="2000" dirty="0"/>
              <a:t>Use it when you have: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000" dirty="0"/>
              <a:t>One continuous dependent variable (e.g., plant height).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000" dirty="0"/>
              <a:t>One categorical independent variable with three or more groups (e.g., fertilizer type: Control, A, B).</a:t>
            </a:r>
          </a:p>
          <a:p>
            <a:pPr marL="0" indent="0">
              <a:buNone/>
            </a:pPr>
            <a:r>
              <a:rPr lang="en-GB" sz="2000" dirty="0"/>
              <a:t>Example: Compare average plant heights under three treatments- Control, Fertilizer A, and Fertilizer B.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Key Points</a:t>
            </a:r>
          </a:p>
          <a:p>
            <a:pPr marL="0" indent="0">
              <a:buNone/>
            </a:pPr>
            <a:r>
              <a:rPr lang="en-GB" sz="2000" dirty="0"/>
              <a:t>Null hypothesis (H₀): All group means are equal.</a:t>
            </a:r>
          </a:p>
          <a:p>
            <a:pPr marL="0" indent="0">
              <a:buNone/>
            </a:pPr>
            <a:r>
              <a:rPr lang="en-GB" sz="2000" dirty="0"/>
              <a:t>Alternative hypothesis (H₁): At least one group mean is different.</a:t>
            </a:r>
          </a:p>
          <a:p>
            <a:pPr marL="0" indent="0">
              <a:buNone/>
            </a:pPr>
            <a:r>
              <a:rPr lang="en-GB" sz="2000" dirty="0"/>
              <a:t>F-statistic: A ratio of variability between groups to variability within groups.</a:t>
            </a:r>
          </a:p>
          <a:p>
            <a:pPr marL="0" indent="0">
              <a:buNone/>
            </a:pPr>
            <a:r>
              <a:rPr lang="en-GB" sz="2000" dirty="0"/>
              <a:t>A large F-statistic suggests stronger evidence that not all group means are equal.</a:t>
            </a:r>
          </a:p>
          <a:p>
            <a:pPr marL="0" indent="0">
              <a:buNone/>
            </a:pPr>
            <a:r>
              <a:rPr lang="en-GB" sz="2000" dirty="0"/>
              <a:t>p-value: The probability of observing the data (or something more extreme) if H₀ is true.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/>
              <a:t>If p-value &lt; 0.05, reject H₀. This means the observed differences in means are unlikely to be due to chance alone and are considered statistically significant.</a:t>
            </a:r>
          </a:p>
          <a:p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73A57-BAF7-6271-89CC-5CD51FF70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32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D0D42-6357-DCA8-D995-6F2E565B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28A76-0ACF-53EA-C61A-1EDDED39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F8D1C-46FD-703D-8DF7-F9E54BCD9A3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ANOVA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240292-3285-E02E-D380-B0D305FA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0864850" cy="4641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Main assumptions</a:t>
            </a:r>
          </a:p>
          <a:p>
            <a:r>
              <a:rPr lang="en-GB" sz="2000" dirty="0"/>
              <a:t>Each data point should be collected independently of the others</a:t>
            </a:r>
          </a:p>
          <a:p>
            <a:r>
              <a:rPr lang="en-GB" sz="2000" dirty="0"/>
              <a:t>The data within each group should be approximately normally distributed (this can be checked with Shapiro-Wilk normality test; ANOVA is robust to mild deviations from normality)</a:t>
            </a:r>
          </a:p>
          <a:p>
            <a:r>
              <a:rPr lang="en-GB" sz="2000" dirty="0"/>
              <a:t>The variance of the dependent variable should be roughly equal across all groups (this can be checked with Levene’s test)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Post-hoc test</a:t>
            </a:r>
          </a:p>
          <a:p>
            <a:r>
              <a:rPr lang="en-GB" sz="2000" dirty="0"/>
              <a:t>ANOVA only tells you that a difference exists- not which groups differ.</a:t>
            </a:r>
          </a:p>
          <a:p>
            <a:r>
              <a:rPr lang="en-GB" sz="2000" dirty="0"/>
              <a:t>Use Tukey’s HSD or similar tests to find pairwise differences.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8CE11-1F51-B491-9D7C-A6BAB9BD2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86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BD15-782E-27C7-AA00-E42B906D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3B43-9DD7-EA7A-8FEC-A58C27C9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089" y="1808163"/>
            <a:ext cx="9364612" cy="1796732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A8D3A-77D7-3DC5-F05C-0B31F1AFE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0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2EAE-826C-76DB-2E9D-DA3C52DE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760F1-1604-150F-3AD7-60B6631D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261A-8F6D-19CE-4C36-2BDCB7045E6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7A511-70F7-7DB4-C56F-18D0A64A2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0864850" cy="4641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Linear regression is a method to model the relationship between two variables:</a:t>
            </a:r>
          </a:p>
          <a:p>
            <a:pPr marL="0" indent="0">
              <a:buNone/>
            </a:pPr>
            <a:r>
              <a:rPr lang="en-GB" sz="2000" dirty="0"/>
              <a:t>Independent variable (x) – predictor / cause</a:t>
            </a:r>
          </a:p>
          <a:p>
            <a:pPr marL="0" indent="0">
              <a:buNone/>
            </a:pPr>
            <a:r>
              <a:rPr lang="en-GB" sz="2000" dirty="0"/>
              <a:t>Dependent variable (y) – response / effect</a:t>
            </a:r>
          </a:p>
          <a:p>
            <a:pPr marL="0" indent="0">
              <a:buNone/>
            </a:pPr>
            <a:r>
              <a:rPr lang="en-GB" sz="2000" dirty="0"/>
              <a:t>The goal: predict y from x and understand how y changes when x changes.</a:t>
            </a:r>
          </a:p>
          <a:p>
            <a:pPr marL="0" indent="0">
              <a:buNone/>
            </a:pPr>
            <a:r>
              <a:rPr lang="en-GB" sz="2000" dirty="0"/>
              <a:t>The relationship is expressed as: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Where:</a:t>
            </a:r>
          </a:p>
          <a:p>
            <a:pPr marL="0" indent="0">
              <a:buNone/>
            </a:pPr>
            <a:r>
              <a:rPr lang="en-GB" sz="2000" dirty="0"/>
              <a:t>Intercept = value of y when x = 0</a:t>
            </a:r>
          </a:p>
          <a:p>
            <a:pPr marL="0" indent="0">
              <a:buNone/>
            </a:pPr>
            <a:r>
              <a:rPr lang="en-GB" sz="2000" dirty="0"/>
              <a:t>Slope = change in y for a one-unit change in x</a:t>
            </a:r>
          </a:p>
          <a:p>
            <a:pPr marL="0" indent="0">
              <a:buNone/>
            </a:pPr>
            <a:r>
              <a:rPr lang="en-GB" sz="2000" dirty="0"/>
              <a:t>Error = difference between observed and predicted 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7C39D-9D02-ADBC-D5DB-6D66ED462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9C495-A6BF-D663-9157-1736BE4A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366" y="4043047"/>
            <a:ext cx="5200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42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C14DD-9DDB-FA65-280A-A2F97704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5B5F20-CBE7-6389-9E56-4BBCADF2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CF964-3071-AABF-896E-A9523BA329F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C9B294-81D7-409F-1B19-644952B7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0864850" cy="4641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Assumptions</a:t>
            </a:r>
          </a:p>
          <a:p>
            <a:r>
              <a:rPr lang="en-GB" sz="2400" dirty="0"/>
              <a:t>Relationship between x and y is linear.</a:t>
            </a:r>
          </a:p>
          <a:p>
            <a:r>
              <a:rPr lang="en-GB" sz="2400" dirty="0"/>
              <a:t>Observations are independent of each other.</a:t>
            </a:r>
          </a:p>
          <a:p>
            <a:r>
              <a:rPr lang="en-GB" sz="2400" dirty="0"/>
              <a:t>Constant variance of residuals across all levels of x.</a:t>
            </a:r>
          </a:p>
          <a:p>
            <a:r>
              <a:rPr lang="en-GB" sz="2400" dirty="0"/>
              <a:t>Residuals (differences between observed and predicted y) are roughly normally distributed.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F43C7-CF1D-3295-65C5-E9264D372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1397-D968-DF5E-B15B-FBC88F1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15C62F-4834-548E-111D-6AD48CB9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Inferential Statistics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5AB9D-06B5-E620-EA53-11664B774B1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C20BD-861D-99B1-39ED-9C57A762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955800"/>
            <a:ext cx="10864850" cy="46412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600" b="1" dirty="0"/>
              <a:t>Example / Application</a:t>
            </a:r>
          </a:p>
          <a:p>
            <a:r>
              <a:rPr lang="en-GB" sz="1600" dirty="0"/>
              <a:t>A calibration curve is a practical application of linear regression:</a:t>
            </a:r>
          </a:p>
          <a:p>
            <a:r>
              <a:rPr lang="en-GB" sz="1600" dirty="0"/>
              <a:t>x-axis: known standard values (e.g., concentration)</a:t>
            </a:r>
          </a:p>
          <a:p>
            <a:r>
              <a:rPr lang="en-GB" sz="1600" dirty="0"/>
              <a:t>y-axis: measured response (e.g., absorbance)</a:t>
            </a:r>
          </a:p>
          <a:p>
            <a:r>
              <a:rPr lang="en-GB" sz="1600" dirty="0"/>
              <a:t>It allows you to estimate unknown values by interpolating from the regression line.</a:t>
            </a:r>
          </a:p>
          <a:p>
            <a:r>
              <a:rPr lang="en-GB" sz="1600" dirty="0"/>
              <a:t>Common examples: plant pigment concentration, spectrophotometry absorbance, enzyme activity.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Interpreting the regression line (calibration curve)</a:t>
            </a:r>
          </a:p>
          <a:p>
            <a:r>
              <a:rPr lang="en-GB" sz="1600" dirty="0"/>
              <a:t>Slope: Indicates how much the measured response changes for each unit increase in concentration.</a:t>
            </a:r>
          </a:p>
          <a:p>
            <a:r>
              <a:rPr lang="en-GB" sz="1600" dirty="0"/>
              <a:t>Positive slope → response increases as concentration increases.</a:t>
            </a:r>
          </a:p>
          <a:p>
            <a:r>
              <a:rPr lang="en-GB" sz="1600" dirty="0"/>
              <a:t>Intercept: Predicted response when the concentration is zero.</a:t>
            </a:r>
          </a:p>
          <a:p>
            <a:r>
              <a:rPr lang="en-GB" sz="1600" dirty="0"/>
              <a:t>Represents the baseline reading (e.g., blank measurement).</a:t>
            </a:r>
          </a:p>
          <a:p>
            <a:r>
              <a:rPr lang="en-GB" sz="1600" dirty="0"/>
              <a:t>R² (coefficient of determination): Proportion of variability in the response that is explained by the concentration.</a:t>
            </a:r>
          </a:p>
          <a:p>
            <a:r>
              <a:rPr lang="en-GB" sz="1600" dirty="0"/>
              <a:t>Values range from 0 to 1; higher values indicate a better fit of the line to the data.</a:t>
            </a:r>
          </a:p>
          <a:p>
            <a:r>
              <a:rPr lang="en-GB" sz="1600" dirty="0"/>
              <a:t>p-value: Tests whether the slope is significantly different from zero.</a:t>
            </a:r>
          </a:p>
          <a:p>
            <a:r>
              <a:rPr lang="en-GB" sz="1600" dirty="0"/>
              <a:t>A small p-value (e.g., &lt; 0.05) means the concentration has a statistically significant effect on the response.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2D190-AEB3-EC33-E3E8-84DF70E90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51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FF94-2146-EE02-62ED-7C21AD13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Introduction to Statistical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F8E-25A5-2120-258F-C910B4F0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85" y="1997075"/>
            <a:ext cx="11341100" cy="4860925"/>
          </a:xfrm>
        </p:spPr>
        <p:txBody>
          <a:bodyPr>
            <a:noAutofit/>
          </a:bodyPr>
          <a:lstStyle/>
          <a:p>
            <a:r>
              <a:rPr lang="en-GB" sz="1800" dirty="0"/>
              <a:t>Statistics helps us make sense of data - it turns raw numbers into meaningful information for decision-making.</a:t>
            </a:r>
          </a:p>
          <a:p>
            <a:r>
              <a:rPr lang="en-GB" sz="1800" dirty="0"/>
              <a:t>Descriptive vs. inferential statistics - describe your sample vs. make conclusions about a population.</a:t>
            </a:r>
          </a:p>
          <a:p>
            <a:r>
              <a:rPr lang="en-GB" sz="1800" dirty="0"/>
              <a:t>Populations and samples - understanding sampling is essential to avoid bias.</a:t>
            </a:r>
          </a:p>
          <a:p>
            <a:r>
              <a:rPr lang="en-GB" sz="1800" dirty="0"/>
              <a:t>Variables - know the types (qualitative/quantitative, independent/dependent) to choose the right analysis.</a:t>
            </a:r>
          </a:p>
          <a:p>
            <a:r>
              <a:rPr lang="en-GB" sz="1800" dirty="0"/>
              <a:t>Descriptive statistics - mean, median, mode, range, variance, SD, quartiles, IQR; visualize with histograms and boxplots.</a:t>
            </a:r>
          </a:p>
          <a:p>
            <a:r>
              <a:rPr lang="en-GB" sz="1800" dirty="0"/>
              <a:t>Inferential statistics - t-tests and ANOVA test hypotheses, linear regression; p-values, t-statistics, F-statistics, R² guide interpretation.</a:t>
            </a:r>
          </a:p>
          <a:p>
            <a:r>
              <a:rPr lang="en-GB" sz="1800" dirty="0"/>
              <a:t>Post-hoc tests (Tukey’s HSD) - identify which groups differ after a significant ANOVA.</a:t>
            </a:r>
          </a:p>
          <a:p>
            <a:r>
              <a:rPr lang="en-GB" sz="1800" dirty="0"/>
              <a:t>Using R - a practical tool for calculating statistics and creating visualizations.</a:t>
            </a:r>
          </a:p>
          <a:p>
            <a:r>
              <a:rPr lang="en-GB" sz="1800" dirty="0"/>
              <a:t>Alignment with learning objectives: Students can now define key concepts, differentiate statistics types, calculate and interpret descriptive measures, perform basic hypothesis tests, and visualize data in 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3E48-F361-FE61-E7CF-1BE7B4F58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39AF688-EBCD-3464-ADF8-9B7021B39A3A}"/>
              </a:ext>
            </a:extLst>
          </p:cNvPr>
          <p:cNvSpPr txBox="1">
            <a:spLocks/>
          </p:cNvSpPr>
          <p:nvPr/>
        </p:nvSpPr>
        <p:spPr>
          <a:xfrm>
            <a:off x="433472" y="1358900"/>
            <a:ext cx="11333076" cy="450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3596138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Resources 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b="1" dirty="0"/>
              <a:t>Statistical Analysis</a:t>
            </a:r>
          </a:p>
          <a:p>
            <a:r>
              <a:rPr lang="en-US" sz="2900" dirty="0"/>
              <a:t>https://www.youtube.com/watch?v=SplCk-t1BeA</a:t>
            </a:r>
          </a:p>
          <a:p>
            <a:r>
              <a:rPr lang="en-US" sz="2900" dirty="0"/>
              <a:t>https://www.youtube.com/watch?v=FzujIYo9GYo</a:t>
            </a:r>
          </a:p>
          <a:p>
            <a:r>
              <a:rPr lang="en-US" sz="2900" dirty="0"/>
              <a:t>https://www.youtube.com/watch?v=dYJLUvo0Q6g</a:t>
            </a:r>
          </a:p>
          <a:p>
            <a:r>
              <a:rPr lang="en-US" sz="2900" dirty="0"/>
              <a:t>https://www.scribbr.co.uk/category/stats/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GB" sz="2900" b="1" dirty="0"/>
              <a:t>Installing R and RStudio</a:t>
            </a:r>
          </a:p>
          <a:p>
            <a:r>
              <a:rPr lang="en-GB" sz="2900" dirty="0"/>
              <a:t>https://www.youtube.com/watch?v=TsnGd6p9oTk</a:t>
            </a:r>
          </a:p>
          <a:p>
            <a:endParaRPr lang="en-GB" sz="2900" dirty="0"/>
          </a:p>
          <a:p>
            <a:pPr marL="0" indent="0">
              <a:buNone/>
            </a:pPr>
            <a:r>
              <a:rPr lang="en-GB" sz="2900" b="1" dirty="0"/>
              <a:t>Creating Files &amp; Touring RStudio</a:t>
            </a:r>
          </a:p>
          <a:p>
            <a:r>
              <a:rPr lang="en-GB" sz="2900" dirty="0"/>
              <a:t>https://rladiessydney.org/courses/01-basicbasics-1</a:t>
            </a:r>
          </a:p>
          <a:p>
            <a:endParaRPr lang="en-GB" sz="2900" dirty="0"/>
          </a:p>
          <a:p>
            <a:pPr marL="0" indent="0">
              <a:buNone/>
            </a:pPr>
            <a:r>
              <a:rPr lang="en-GB" sz="2900" b="1" dirty="0"/>
              <a:t>Installing and Loading Packages</a:t>
            </a:r>
          </a:p>
          <a:p>
            <a:r>
              <a:rPr lang="en-GB" sz="2900" dirty="0"/>
              <a:t>https://rladiessydney.org/courses/01-basicbasics-2</a:t>
            </a:r>
          </a:p>
          <a:p>
            <a:endParaRPr lang="en-GB" sz="2900" dirty="0"/>
          </a:p>
          <a:p>
            <a:pPr marL="0" indent="0">
              <a:buNone/>
            </a:pPr>
            <a:r>
              <a:rPr lang="en-GB" sz="2900" b="1" dirty="0"/>
              <a:t>Importing &amp; Exploring Data in R</a:t>
            </a:r>
          </a:p>
          <a:p>
            <a:r>
              <a:rPr lang="en-GB" sz="2900" dirty="0"/>
              <a:t>https://rladiessydney.org/courses/01-basicbasics-3</a:t>
            </a:r>
            <a:endParaRPr lang="en-US" sz="29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93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1207-E040-7AC2-E3B8-19AE47FC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D477A-60D0-6FB2-FB34-412C0576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resources and activities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D4EE35-CF1F-E2D9-5D2D-D5B3412C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Measures of Central Tendency</a:t>
            </a:r>
            <a:r>
              <a:rPr lang="en-GB" sz="2400" dirty="0"/>
              <a:t>: Introduction to Statistical Analysis- Measures of Central </a:t>
            </a:r>
            <a:r>
              <a:rPr lang="en-GB" sz="2400" dirty="0" err="1"/>
              <a:t>Tendency.R</a:t>
            </a:r>
            <a:endParaRPr lang="en-GB" sz="2400" dirty="0"/>
          </a:p>
          <a:p>
            <a:r>
              <a:rPr lang="en-GB" sz="2400" b="1" dirty="0"/>
              <a:t>Measures of Variability</a:t>
            </a:r>
            <a:r>
              <a:rPr lang="en-GB" sz="2400" dirty="0"/>
              <a:t>: Introduction to Statistical Analysis- Measures of </a:t>
            </a:r>
            <a:r>
              <a:rPr lang="en-GB" sz="2400" dirty="0" err="1"/>
              <a:t>Variability.R</a:t>
            </a:r>
            <a:endParaRPr lang="en-GB" sz="2400" dirty="0"/>
          </a:p>
          <a:p>
            <a:r>
              <a:rPr lang="en-GB" sz="2400" b="1" dirty="0"/>
              <a:t>Quartiles in statistics</a:t>
            </a:r>
            <a:r>
              <a:rPr lang="en-GB" sz="2400" dirty="0"/>
              <a:t>: Introduction to Statistical Analysis- </a:t>
            </a:r>
            <a:r>
              <a:rPr lang="en-GB" sz="2400" dirty="0" err="1"/>
              <a:t>Quartiles.R</a:t>
            </a:r>
            <a:endParaRPr lang="en-GB" sz="2400" dirty="0"/>
          </a:p>
          <a:p>
            <a:r>
              <a:rPr lang="en-GB" sz="2400" b="1" dirty="0"/>
              <a:t>t-test</a:t>
            </a:r>
            <a:r>
              <a:rPr lang="en-GB" sz="2400" dirty="0"/>
              <a:t>: Introduction to Statistical Analysis- t-</a:t>
            </a:r>
            <a:r>
              <a:rPr lang="en-GB" sz="2400" dirty="0" err="1"/>
              <a:t>test.R</a:t>
            </a:r>
            <a:endParaRPr lang="en-GB" sz="2400" dirty="0"/>
          </a:p>
          <a:p>
            <a:r>
              <a:rPr lang="en-GB" sz="2400" b="1" dirty="0"/>
              <a:t>ANOVA</a:t>
            </a:r>
            <a:r>
              <a:rPr lang="en-GB" sz="2400" dirty="0"/>
              <a:t>: Introduction to Statistical Analysis- ANOVA.R</a:t>
            </a:r>
          </a:p>
          <a:p>
            <a:r>
              <a:rPr lang="en-GB" sz="2400" b="1" dirty="0"/>
              <a:t>Linear Regression</a:t>
            </a:r>
            <a:r>
              <a:rPr lang="en-GB" sz="2400" dirty="0"/>
              <a:t>: Introduction to Statistical Analysis-Linear </a:t>
            </a:r>
            <a:r>
              <a:rPr lang="en-GB" sz="2400" dirty="0" err="1"/>
              <a:t>Regression.R</a:t>
            </a:r>
            <a:endParaRPr lang="en-GB" sz="2400" dirty="0"/>
          </a:p>
          <a:p>
            <a:r>
              <a:rPr lang="en-GB" sz="2400" b="1" dirty="0"/>
              <a:t>Example dataset</a:t>
            </a:r>
            <a:r>
              <a:rPr lang="en-GB" sz="2400" dirty="0"/>
              <a:t>: plant_measurments_v3.csv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6722E-1586-8F2E-DA0C-A592ED1A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DCA33-A66F-B946-F084-9ADA1D28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63A0-7A50-4EFE-0C86-63DCD3BC8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Georgia" panose="02040502050405020303" pitchFamily="18" charset="0"/>
              </a:rPr>
              <a:t>Populations and Samples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0B08-D49F-80D1-D5E7-C86D65582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6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A53C-2E70-B841-6CE2-C77D7402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82D713-3D29-2A51-C260-CABBC2A7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Populations and Samples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91540-C9B0-D05A-5BB6-027C1C5DD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4362450" cy="475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Population</a:t>
            </a:r>
          </a:p>
          <a:p>
            <a:pPr marL="0" indent="0">
              <a:buNone/>
            </a:pPr>
            <a:r>
              <a:rPr lang="en-GB" dirty="0"/>
              <a:t>The entire group you are interested in studying </a:t>
            </a:r>
            <a:r>
              <a:rPr lang="en-GB" dirty="0" err="1"/>
              <a:t>eg</a:t>
            </a:r>
            <a:r>
              <a:rPr lang="en-GB" dirty="0"/>
              <a:t> all the trees in the forest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Sample</a:t>
            </a:r>
          </a:p>
          <a:p>
            <a:pPr marL="0" indent="0">
              <a:buNone/>
            </a:pPr>
            <a:r>
              <a:rPr lang="en-GB" dirty="0"/>
              <a:t>A subset of the population that you actually collect data from </a:t>
            </a:r>
            <a:r>
              <a:rPr lang="en-GB" dirty="0" err="1"/>
              <a:t>eg.</a:t>
            </a:r>
            <a:r>
              <a:rPr lang="en-GB" dirty="0"/>
              <a:t> 200 trees randomly selected from different locations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45814-1BDE-BB7E-87CA-0006232CD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111D6-14CD-21DE-1855-FDED3A7687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887766"/>
            <a:ext cx="6648450" cy="3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2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B51FA-339D-B911-7777-23C60C70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B15FF-1B3E-E8D6-A8E4-1FD6318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Populations and Samples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B250A-20CD-4AE3-BE88-CCE253E0E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540019"/>
            <a:ext cx="9569450" cy="47591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Why Use Samples?</a:t>
            </a:r>
          </a:p>
          <a:p>
            <a:r>
              <a:rPr lang="en-GB" dirty="0"/>
              <a:t>Populations are often too large, costly, or impractical to measure fully.</a:t>
            </a:r>
          </a:p>
          <a:p>
            <a:r>
              <a:rPr lang="en-GB" dirty="0"/>
              <a:t>Samples allow us to make inferences about the whole population.</a:t>
            </a:r>
          </a:p>
          <a:p>
            <a:r>
              <a:rPr lang="en-GB" dirty="0"/>
              <a:t>A good sample should be random and representative.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Population vs Sample</a:t>
            </a:r>
          </a:p>
          <a:p>
            <a:pPr marL="0" indent="0">
              <a:buNone/>
            </a:pPr>
            <a:r>
              <a:rPr lang="en-GB" b="1" dirty="0"/>
              <a:t>Population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highlight>
                  <a:srgbClr val="00FF00"/>
                </a:highlight>
              </a:rPr>
              <a:t> Accurate (uses every member/item of the population)</a:t>
            </a:r>
          </a:p>
          <a:p>
            <a:pPr>
              <a:buFont typeface="Arial" panose="020B0604020202020204" pitchFamily="34" charset="0"/>
              <a:buChar char="x"/>
            </a:pPr>
            <a:r>
              <a:rPr lang="en-GB" dirty="0">
                <a:highlight>
                  <a:srgbClr val="FF0000"/>
                </a:highlight>
              </a:rPr>
              <a:t> Time-consuming, expensive, large amounts of data to organise and analyse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Sample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highlight>
                  <a:srgbClr val="00FF00"/>
                </a:highlight>
              </a:rPr>
              <a:t> Faster, cheaper, manageable</a:t>
            </a:r>
          </a:p>
          <a:p>
            <a:pPr>
              <a:buFont typeface="Arial" panose="020B0604020202020204" pitchFamily="34" charset="0"/>
              <a:buChar char="x"/>
            </a:pPr>
            <a:r>
              <a:rPr lang="en-GB" dirty="0">
                <a:highlight>
                  <a:srgbClr val="FF0000"/>
                </a:highlight>
              </a:rPr>
              <a:t> Risk of bias, may not represent the population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E0F4A-3799-21C4-1793-613F5701A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3CFB-EAC6-C4AA-9497-A973815B1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D52071-532D-198D-5340-CB5F1554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Populations and Samples</a:t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EFB8EE-A63B-1692-38B6-2AF0D149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50" y="1462231"/>
            <a:ext cx="6216650" cy="47591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Types of Sampling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Random Sampling</a:t>
            </a:r>
          </a:p>
          <a:p>
            <a:r>
              <a:rPr lang="en-GB" dirty="0"/>
              <a:t>Sample points chosen by chance (e.g., random number generator).</a:t>
            </a:r>
          </a:p>
          <a:p>
            <a:r>
              <a:rPr lang="en-GB" dirty="0"/>
              <a:t>Removes researcher bias → all individuals have an equal chance of selection.</a:t>
            </a:r>
          </a:p>
          <a:p>
            <a:r>
              <a:rPr lang="en-GB" dirty="0"/>
              <a:t>Best when population is small or evenly distributed.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Systematic Sampling</a:t>
            </a:r>
          </a:p>
          <a:p>
            <a:r>
              <a:rPr lang="en-GB" dirty="0"/>
              <a:t>Sample points chosen in a regular pattern (e.g., transect sampling).</a:t>
            </a:r>
          </a:p>
          <a:p>
            <a:r>
              <a:rPr lang="en-GB" dirty="0"/>
              <a:t>Easier to apply but risk of bias (e.g., avoiding complex areas).</a:t>
            </a:r>
          </a:p>
          <a:p>
            <a:r>
              <a:rPr lang="en-GB" dirty="0"/>
              <a:t>Can be unrepresentative if the population has hidden patterns.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28CE5-8DBC-83A5-C964-6E3CD1AF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BE98CE-1B12-9296-C975-DAE46D84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64" y="4578832"/>
            <a:ext cx="4207986" cy="150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ndom Sampling Revision notes | A-Level Biology OCR | Cognito">
            <a:extLst>
              <a:ext uri="{FF2B5EF4-FFF2-40B4-BE49-F238E27FC236}">
                <a16:creationId xmlns:a16="http://schemas.microsoft.com/office/drawing/2014/main" id="{991B5BC0-5B11-248F-F1FA-BC8E8BAE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62" y="1032983"/>
            <a:ext cx="5806788" cy="29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5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-Hyperlinkblue-CivicPurple">
      <a:dk1>
        <a:srgbClr val="10263B"/>
      </a:dk1>
      <a:lt1>
        <a:srgbClr val="FCFBF8"/>
      </a:lt1>
      <a:dk2>
        <a:srgbClr val="405161"/>
      </a:dk2>
      <a:lt2>
        <a:srgbClr val="F3F3F5"/>
      </a:lt2>
      <a:accent1>
        <a:srgbClr val="707D89"/>
      </a:accent1>
      <a:accent2>
        <a:srgbClr val="9FA8B1"/>
      </a:accent2>
      <a:accent3>
        <a:srgbClr val="005F36"/>
      </a:accent3>
      <a:accent4>
        <a:srgbClr val="92D400"/>
      </a:accent4>
      <a:accent5>
        <a:srgbClr val="37B3B0"/>
      </a:accent5>
      <a:accent6>
        <a:srgbClr val="009BC1"/>
      </a:accent6>
      <a:hlink>
        <a:srgbClr val="0061FF"/>
      </a:hlink>
      <a:folHlink>
        <a:srgbClr val="94579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21" ma:contentTypeDescription="Create a new document." ma:contentTypeScope="" ma:versionID="18cf16ec0aa6da56be582e2a7172ba75">
  <xsd:schema xmlns:xsd="http://www.w3.org/2001/XMLSchema" xmlns:xs="http://www.w3.org/2001/XMLSchema" xmlns:p="http://schemas.microsoft.com/office/2006/metadata/properties" xmlns:ns2="16640679-8aa6-4262-947d-54cfc3df5a39" xmlns:ns3="c9a8d30e-3eb0-4167-b686-5fd4d1de55fa" targetNamespace="http://schemas.microsoft.com/office/2006/metadata/properties" ma:root="true" ma:fieldsID="d124782be059d696050be41b9b0f868d" ns2:_="" ns3:_="">
    <xsd:import namespace="16640679-8aa6-4262-947d-54cfc3df5a39"/>
    <xsd:import namespace="c9a8d30e-3eb0-4167-b686-5fd4d1de5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6624216-d583-4636-a04d-17921d6eaf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8d30e-3eb0-4167-b686-5fd4d1de5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4155df0-2a5e-4291-af6d-612008b03141}" ma:internalName="TaxCatchAll" ma:showField="CatchAllData" ma:web="c9a8d30e-3eb0-4167-b686-5fd4d1de5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a8d30e-3eb0-4167-b686-5fd4d1de55fa" xsi:nil="true"/>
    <lcf76f155ced4ddcb4097134ff3c332f xmlns="16640679-8aa6-4262-947d-54cfc3df5a39">
      <Terms xmlns="http://schemas.microsoft.com/office/infopath/2007/PartnerControls"/>
    </lcf76f155ced4ddcb4097134ff3c332f>
    <SharedWithUsers xmlns="c9a8d30e-3eb0-4167-b686-5fd4d1de55fa">
      <UserInfo>
        <DisplayName>Mirella Lechna</DisplayName>
        <AccountId>3210</AccountId>
        <AccountType/>
      </UserInfo>
      <UserInfo>
        <DisplayName>Katherine Auer (staff)</DisplayName>
        <AccountId>5187</AccountId>
        <AccountType/>
      </UserInfo>
      <UserInfo>
        <DisplayName>Claire Murphy (staff)</DisplayName>
        <AccountId>2938</AccountId>
        <AccountType/>
      </UserInfo>
      <UserInfo>
        <DisplayName>Julian Tenney (staff)</DisplayName>
        <AccountId>294</AccountId>
        <AccountType/>
      </UserInfo>
      <UserInfo>
        <DisplayName>Christopher Ward (staff)</DisplayName>
        <AccountId>43110</AccountId>
        <AccountType/>
      </UserInfo>
      <UserInfo>
        <DisplayName>Emma Darwin</DisplayName>
        <AccountId>66300</AccountId>
        <AccountType/>
      </UserInfo>
      <UserInfo>
        <DisplayName>info</DisplayName>
        <AccountId>66336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E0C75-26DA-4C05-903C-F39759AE29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40679-8aa6-4262-947d-54cfc3df5a39"/>
    <ds:schemaRef ds:uri="c9a8d30e-3eb0-4167-b686-5fd4d1de5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524C8A-0B90-4F5E-9F57-26A31440D349}">
  <ds:schemaRefs>
    <ds:schemaRef ds:uri="c9a8d30e-3eb0-4167-b686-5fd4d1de55fa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640679-8aa6-4262-947d-54cfc3df5a39"/>
  </ds:schemaRefs>
</ds:datastoreItem>
</file>

<file path=customXml/itemProps3.xml><?xml version="1.0" encoding="utf-8"?>
<ds:datastoreItem xmlns:ds="http://schemas.openxmlformats.org/officeDocument/2006/customXml" ds:itemID="{70B1A4FF-0ED2-4144-92C9-26E83AFB9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4031</Words>
  <Application>Microsoft Office PowerPoint</Application>
  <PresentationFormat>Widescreen</PresentationFormat>
  <Paragraphs>543</Paragraphs>
  <Slides>58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Georgia</vt:lpstr>
      <vt:lpstr>Wingdings</vt:lpstr>
      <vt:lpstr>Office Theme</vt:lpstr>
      <vt:lpstr>Introduction to Statistical Analysis</vt:lpstr>
      <vt:lpstr>Introduction to Statistical Analysis</vt:lpstr>
      <vt:lpstr>Introduction to Statistical Analysis</vt:lpstr>
      <vt:lpstr>Introduction to Statistical Analysis</vt:lpstr>
      <vt:lpstr>Introduction to Statistical Analysis</vt:lpstr>
      <vt:lpstr>Populations and Samples</vt:lpstr>
      <vt:lpstr>Populations and Samples </vt:lpstr>
      <vt:lpstr>Populations and Samples </vt:lpstr>
      <vt:lpstr>Populations and Samples </vt:lpstr>
      <vt:lpstr>Variables and Types of Variables</vt:lpstr>
      <vt:lpstr>Variables and Types of Variables </vt:lpstr>
      <vt:lpstr>Variables and Types of Variables </vt:lpstr>
      <vt:lpstr>Variables and Types of Variables </vt:lpstr>
      <vt:lpstr>Descriptive Statistics</vt:lpstr>
      <vt:lpstr>Descriptive Statistics </vt:lpstr>
      <vt:lpstr>Descriptive Statistics </vt:lpstr>
      <vt:lpstr>Descriptive Statistics</vt:lpstr>
      <vt:lpstr>Descriptive Statistics </vt:lpstr>
      <vt:lpstr>Descriptive Statistics </vt:lpstr>
      <vt:lpstr>Descriptive Statistics </vt:lpstr>
      <vt:lpstr>Descriptive Statistics </vt:lpstr>
      <vt:lpstr>Descriptive Statistics </vt:lpstr>
      <vt:lpstr>Descriptive Statistics </vt:lpstr>
      <vt:lpstr>Descriptive Statistics</vt:lpstr>
      <vt:lpstr>Descriptive Statistics</vt:lpstr>
      <vt:lpstr>Descriptive Statistics</vt:lpstr>
      <vt:lpstr>Statistical Software  </vt:lpstr>
      <vt:lpstr>R Statistical Software</vt:lpstr>
      <vt:lpstr>RStudio </vt:lpstr>
      <vt:lpstr>Downloading and Installing R &amp; RStudio</vt:lpstr>
      <vt:lpstr>Shape of Distribution</vt:lpstr>
      <vt:lpstr>Shape of Distribution</vt:lpstr>
      <vt:lpstr>Descriptive Statistics</vt:lpstr>
      <vt:lpstr>Descriptive Statistics </vt:lpstr>
      <vt:lpstr>Descriptive Statistics</vt:lpstr>
      <vt:lpstr>Descriptive Statistics</vt:lpstr>
      <vt:lpstr>Descriptive Statistics</vt:lpstr>
      <vt:lpstr>Descriptive statistics </vt:lpstr>
      <vt:lpstr>Quartiles in Statistics</vt:lpstr>
      <vt:lpstr>Descriptive Statistics</vt:lpstr>
      <vt:lpstr>Descriptive Statistics </vt:lpstr>
      <vt:lpstr>Descriptive Statistics </vt:lpstr>
      <vt:lpstr>Inferential Statistics</vt:lpstr>
      <vt:lpstr>Descriptive vs Inferential Statistics</vt:lpstr>
      <vt:lpstr>Inferential Statistics</vt:lpstr>
      <vt:lpstr>t-test</vt:lpstr>
      <vt:lpstr>Inferential Statistics</vt:lpstr>
      <vt:lpstr>Inferential Statistics</vt:lpstr>
      <vt:lpstr>ANOVA (Analysis of Variance)</vt:lpstr>
      <vt:lpstr>Inferential Statistics</vt:lpstr>
      <vt:lpstr>Inferential Statistics</vt:lpstr>
      <vt:lpstr>Linear Regression</vt:lpstr>
      <vt:lpstr>Inferential Statistics</vt:lpstr>
      <vt:lpstr>Inferential Statistics</vt:lpstr>
      <vt:lpstr>Inferential Statistics</vt:lpstr>
      <vt:lpstr>Introduction to Statistical Analysis</vt:lpstr>
      <vt:lpstr>Useful Resources </vt:lpstr>
      <vt:lpstr>R resources and activities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University of Nottingham PowerPoint template</dc:title>
  <dc:creator/>
  <cp:lastModifiedBy/>
  <cp:revision>4</cp:revision>
  <dcterms:created xsi:type="dcterms:W3CDTF">2023-09-01T16:10:27Z</dcterms:created>
  <dcterms:modified xsi:type="dcterms:W3CDTF">2025-10-04T08:09:08Z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MediaServiceImageTags">
    <vt:lpwstr/>
  </property>
</Properties>
</file>